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9" r:id="rId28"/>
    <p:sldId id="290" r:id="rId29"/>
    <p:sldId id="284" r:id="rId30"/>
    <p:sldId id="291" r:id="rId31"/>
    <p:sldId id="285" r:id="rId32"/>
    <p:sldId id="286" r:id="rId33"/>
    <p:sldId id="287" r:id="rId34"/>
    <p:sldId id="288" r:id="rId35"/>
    <p:sldId id="292" r:id="rId36"/>
    <p:sldId id="293" r:id="rId37"/>
    <p:sldId id="294" r:id="rId38"/>
    <p:sldId id="295" r:id="rId39"/>
    <p:sldId id="297" r:id="rId40"/>
    <p:sldId id="303" r:id="rId41"/>
    <p:sldId id="304" r:id="rId42"/>
    <p:sldId id="298" r:id="rId43"/>
    <p:sldId id="307" r:id="rId44"/>
    <p:sldId id="301" r:id="rId45"/>
    <p:sldId id="308" r:id="rId46"/>
    <p:sldId id="300" r:id="rId47"/>
    <p:sldId id="309" r:id="rId48"/>
    <p:sldId id="312" r:id="rId49"/>
    <p:sldId id="313" r:id="rId50"/>
    <p:sldId id="316" r:id="rId51"/>
    <p:sldId id="314" r:id="rId52"/>
    <p:sldId id="310" r:id="rId53"/>
    <p:sldId id="315" r:id="rId54"/>
    <p:sldId id="318" r:id="rId55"/>
    <p:sldId id="317" r:id="rId56"/>
    <p:sldId id="322" r:id="rId57"/>
    <p:sldId id="323" r:id="rId58"/>
    <p:sldId id="326" r:id="rId59"/>
    <p:sldId id="328" r:id="rId60"/>
    <p:sldId id="329" r:id="rId61"/>
    <p:sldId id="324" r:id="rId62"/>
    <p:sldId id="331" r:id="rId63"/>
    <p:sldId id="332" r:id="rId64"/>
    <p:sldId id="333" r:id="rId65"/>
    <p:sldId id="327" r:id="rId66"/>
    <p:sldId id="334" r:id="rId67"/>
    <p:sldId id="351" r:id="rId68"/>
    <p:sldId id="355" r:id="rId69"/>
    <p:sldId id="364" r:id="rId70"/>
    <p:sldId id="363" r:id="rId71"/>
    <p:sldId id="361" r:id="rId72"/>
    <p:sldId id="357" r:id="rId73"/>
    <p:sldId id="360" r:id="rId74"/>
    <p:sldId id="325" r:id="rId75"/>
    <p:sldId id="354" r:id="rId76"/>
    <p:sldId id="356" r:id="rId77"/>
    <p:sldId id="336" r:id="rId78"/>
    <p:sldId id="337" r:id="rId79"/>
    <p:sldId id="338" r:id="rId80"/>
    <p:sldId id="339" r:id="rId81"/>
    <p:sldId id="340" r:id="rId82"/>
    <p:sldId id="341" r:id="rId83"/>
    <p:sldId id="348" r:id="rId84"/>
    <p:sldId id="342" r:id="rId85"/>
    <p:sldId id="343" r:id="rId86"/>
    <p:sldId id="344" r:id="rId87"/>
    <p:sldId id="345" r:id="rId88"/>
    <p:sldId id="346" r:id="rId89"/>
    <p:sldId id="347" r:id="rId90"/>
    <p:sldId id="349" r:id="rId91"/>
    <p:sldId id="350" r:id="rId92"/>
    <p:sldId id="365" r:id="rId93"/>
    <p:sldId id="352" r:id="rId94"/>
    <p:sldId id="368" r:id="rId95"/>
    <p:sldId id="376" r:id="rId96"/>
    <p:sldId id="367" r:id="rId97"/>
    <p:sldId id="374" r:id="rId98"/>
    <p:sldId id="369" r:id="rId99"/>
    <p:sldId id="370" r:id="rId100"/>
    <p:sldId id="371" r:id="rId101"/>
    <p:sldId id="372" r:id="rId102"/>
    <p:sldId id="377" r:id="rId103"/>
    <p:sldId id="379" r:id="rId104"/>
    <p:sldId id="378" r:id="rId105"/>
    <p:sldId id="381" r:id="rId106"/>
    <p:sldId id="353" r:id="rId107"/>
    <p:sldId id="296" r:id="rId108"/>
    <p:sldId id="311" r:id="rId109"/>
    <p:sldId id="320" r:id="rId110"/>
    <p:sldId id="321"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1EEA"/>
    <a:srgbClr val="5311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9" d="100"/>
          <a:sy n="119" d="100"/>
        </p:scale>
        <p:origin x="9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4BDE2-45F3-4ACA-906F-DD9BC371524A}" type="datetimeFigureOut">
              <a:rPr lang="en-US" smtClean="0"/>
              <a:t>8/16/2023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45EFC-404B-440C-8E93-1735F338EFCB}" type="slidenum">
              <a:rPr lang="en-US" smtClean="0"/>
              <a:t>‹#›</a:t>
            </a:fld>
            <a:endParaRPr lang="en-US"/>
          </a:p>
        </p:txBody>
      </p:sp>
    </p:spTree>
    <p:extLst>
      <p:ext uri="{BB962C8B-B14F-4D97-AF65-F5344CB8AC3E}">
        <p14:creationId xmlns:p14="http://schemas.microsoft.com/office/powerpoint/2010/main" val="368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3d2e832b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f3d2e832b0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f3d2e832b0_0_6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3c372338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e3c372338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e3c3723384_0_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101</a:t>
            </a:fld>
            <a:endParaRPr/>
          </a:p>
        </p:txBody>
      </p:sp>
    </p:spTree>
    <p:extLst>
      <p:ext uri="{BB962C8B-B14F-4D97-AF65-F5344CB8AC3E}">
        <p14:creationId xmlns:p14="http://schemas.microsoft.com/office/powerpoint/2010/main" val="14807140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102</a:t>
            </a:fld>
            <a:endParaRPr/>
          </a:p>
        </p:txBody>
      </p:sp>
    </p:spTree>
    <p:extLst>
      <p:ext uri="{BB962C8B-B14F-4D97-AF65-F5344CB8AC3E}">
        <p14:creationId xmlns:p14="http://schemas.microsoft.com/office/powerpoint/2010/main" val="174509084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103</a:t>
            </a:fld>
            <a:endParaRPr/>
          </a:p>
        </p:txBody>
      </p:sp>
    </p:spTree>
    <p:extLst>
      <p:ext uri="{BB962C8B-B14F-4D97-AF65-F5344CB8AC3E}">
        <p14:creationId xmlns:p14="http://schemas.microsoft.com/office/powerpoint/2010/main" val="15048508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104</a:t>
            </a:fld>
            <a:endParaRPr/>
          </a:p>
        </p:txBody>
      </p:sp>
    </p:spTree>
    <p:extLst>
      <p:ext uri="{BB962C8B-B14F-4D97-AF65-F5344CB8AC3E}">
        <p14:creationId xmlns:p14="http://schemas.microsoft.com/office/powerpoint/2010/main" val="6228398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105</a:t>
            </a:fld>
            <a:endParaRPr/>
          </a:p>
        </p:txBody>
      </p:sp>
    </p:spTree>
    <p:extLst>
      <p:ext uri="{BB962C8B-B14F-4D97-AF65-F5344CB8AC3E}">
        <p14:creationId xmlns:p14="http://schemas.microsoft.com/office/powerpoint/2010/main" val="23209130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106</a:t>
            </a:fld>
            <a:endParaRPr/>
          </a:p>
        </p:txBody>
      </p:sp>
    </p:spTree>
    <p:extLst>
      <p:ext uri="{BB962C8B-B14F-4D97-AF65-F5344CB8AC3E}">
        <p14:creationId xmlns:p14="http://schemas.microsoft.com/office/powerpoint/2010/main" val="1820927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107</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108</a:t>
            </a:fld>
            <a:endParaRPr/>
          </a:p>
        </p:txBody>
      </p:sp>
    </p:spTree>
    <p:extLst>
      <p:ext uri="{BB962C8B-B14F-4D97-AF65-F5344CB8AC3E}">
        <p14:creationId xmlns:p14="http://schemas.microsoft.com/office/powerpoint/2010/main" val="24498516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109</a:t>
            </a:fld>
            <a:endParaRPr/>
          </a:p>
        </p:txBody>
      </p:sp>
    </p:spTree>
    <p:extLst>
      <p:ext uri="{BB962C8B-B14F-4D97-AF65-F5344CB8AC3E}">
        <p14:creationId xmlns:p14="http://schemas.microsoft.com/office/powerpoint/2010/main" val="303906094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55ae10a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55ae10a5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555ae10a5a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110</a:t>
            </a:fld>
            <a:endParaRPr/>
          </a:p>
        </p:txBody>
      </p:sp>
    </p:spTree>
    <p:extLst>
      <p:ext uri="{BB962C8B-B14F-4D97-AF65-F5344CB8AC3E}">
        <p14:creationId xmlns:p14="http://schemas.microsoft.com/office/powerpoint/2010/main" val="1294045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c372338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e3c372338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e3c3723384_0_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3c372338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e3c372338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e3c3723384_0_4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3c37233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e3c372338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e3c3723384_0_7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c372338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1e3c3723384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e3c3723384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3c372338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3c372338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e3c3723384_0_6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d35236a2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4d35236a26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4d35236a26_0_5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e4088da04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e4088da04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e4088da042_0_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088da0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e4088da0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e4088da042_0_3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4088da04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e4088da04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e4088da042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35236a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4d35236a2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d35236a26_0_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6fbd0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546fbd058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546fbd058a_0_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6fbd0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546fbd05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46fbd058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5e348e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55e348e2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55e348e2d8_0_1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3c7e5a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543c7e5a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43c7e5a47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088da0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e4088da04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e4088da042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55ae10a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555ae10a5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555ae10a5a_0_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43c7e5a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543c7e5a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543c7e5a47_0_4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43c7e5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2543c7e5a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543c7e5a47_0_4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43c7e5a4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43c7e5a4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543c7e5a47_0_9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d35236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4d35236a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a-IR" sz="1400"/>
              <a:t>I dedicated some time this week to setting up my system. I installed Windows and all the necessary software to ensure everything is up and running smoothly. Additionally, I installed Linux on my laptop, which will definitely come in handy for our work. Furthermore, I organized all the files and materials that are important for our project. Now everything is neatly arranged, making it easier for me to access the required information.</a:t>
            </a:r>
            <a:endParaRPr/>
          </a:p>
        </p:txBody>
      </p:sp>
      <p:sp>
        <p:nvSpPr>
          <p:cNvPr id="110" name="Google Shape;110;g24d35236a26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43c7e5a4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2543c7e5a47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543c7e5a47_0_5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43c7e5a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543c7e5a47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543c7e5a47_0_6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55ae10a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555ae10a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55ae10a5a_0_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55ae10a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555ae10a5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555ae10a5a_0_1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55ae10a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555ae10a5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9" name="Google Shape;409;g2555ae10a5a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5e348e2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55e348e2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255e348e2d8_0_1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55ae10a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555ae10a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2555ae10a5a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39</a:t>
            </a:fld>
            <a:endParaRPr/>
          </a:p>
        </p:txBody>
      </p:sp>
    </p:spTree>
    <p:extLst>
      <p:ext uri="{BB962C8B-B14F-4D97-AF65-F5344CB8AC3E}">
        <p14:creationId xmlns:p14="http://schemas.microsoft.com/office/powerpoint/2010/main" val="344241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5e348e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55e348e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55e348e2d8_0_3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40</a:t>
            </a:fld>
            <a:endParaRPr/>
          </a:p>
        </p:txBody>
      </p:sp>
    </p:spTree>
    <p:extLst>
      <p:ext uri="{BB962C8B-B14F-4D97-AF65-F5344CB8AC3E}">
        <p14:creationId xmlns:p14="http://schemas.microsoft.com/office/powerpoint/2010/main" val="6208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088da0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e4088da04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e4088da042_0_1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42</a:t>
            </a:fld>
            <a:endParaRPr/>
          </a:p>
        </p:txBody>
      </p:sp>
    </p:spTree>
    <p:extLst>
      <p:ext uri="{BB962C8B-B14F-4D97-AF65-F5344CB8AC3E}">
        <p14:creationId xmlns:p14="http://schemas.microsoft.com/office/powerpoint/2010/main" val="2021504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43</a:t>
            </a:fld>
            <a:endParaRPr/>
          </a:p>
        </p:txBody>
      </p:sp>
    </p:spTree>
    <p:extLst>
      <p:ext uri="{BB962C8B-B14F-4D97-AF65-F5344CB8AC3E}">
        <p14:creationId xmlns:p14="http://schemas.microsoft.com/office/powerpoint/2010/main" val="577696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44</a:t>
            </a:fld>
            <a:endParaRPr/>
          </a:p>
        </p:txBody>
      </p:sp>
    </p:spTree>
    <p:extLst>
      <p:ext uri="{BB962C8B-B14F-4D97-AF65-F5344CB8AC3E}">
        <p14:creationId xmlns:p14="http://schemas.microsoft.com/office/powerpoint/2010/main" val="2854123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45</a:t>
            </a:fld>
            <a:endParaRPr/>
          </a:p>
        </p:txBody>
      </p:sp>
    </p:spTree>
    <p:extLst>
      <p:ext uri="{BB962C8B-B14F-4D97-AF65-F5344CB8AC3E}">
        <p14:creationId xmlns:p14="http://schemas.microsoft.com/office/powerpoint/2010/main" val="56316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5e348e2d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5e348e2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5e348e2d8_0_3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46</a:t>
            </a:fld>
            <a:endParaRPr/>
          </a:p>
        </p:txBody>
      </p:sp>
    </p:spTree>
    <p:extLst>
      <p:ext uri="{BB962C8B-B14F-4D97-AF65-F5344CB8AC3E}">
        <p14:creationId xmlns:p14="http://schemas.microsoft.com/office/powerpoint/2010/main" val="711914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47</a:t>
            </a:fld>
            <a:endParaRPr/>
          </a:p>
        </p:txBody>
      </p:sp>
    </p:spTree>
    <p:extLst>
      <p:ext uri="{BB962C8B-B14F-4D97-AF65-F5344CB8AC3E}">
        <p14:creationId xmlns:p14="http://schemas.microsoft.com/office/powerpoint/2010/main" val="190892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48</a:t>
            </a:fld>
            <a:endParaRPr/>
          </a:p>
        </p:txBody>
      </p:sp>
    </p:spTree>
    <p:extLst>
      <p:ext uri="{BB962C8B-B14F-4D97-AF65-F5344CB8AC3E}">
        <p14:creationId xmlns:p14="http://schemas.microsoft.com/office/powerpoint/2010/main" val="93655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49</a:t>
            </a:fld>
            <a:endParaRPr/>
          </a:p>
        </p:txBody>
      </p:sp>
    </p:spTree>
    <p:extLst>
      <p:ext uri="{BB962C8B-B14F-4D97-AF65-F5344CB8AC3E}">
        <p14:creationId xmlns:p14="http://schemas.microsoft.com/office/powerpoint/2010/main" val="315345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50</a:t>
            </a:fld>
            <a:endParaRPr/>
          </a:p>
        </p:txBody>
      </p:sp>
    </p:spTree>
    <p:extLst>
      <p:ext uri="{BB962C8B-B14F-4D97-AF65-F5344CB8AC3E}">
        <p14:creationId xmlns:p14="http://schemas.microsoft.com/office/powerpoint/2010/main" val="344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d35236a2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4d35236a2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24d35236a26_0_1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51</a:t>
            </a:fld>
            <a:endParaRPr/>
          </a:p>
        </p:txBody>
      </p:sp>
    </p:spTree>
    <p:extLst>
      <p:ext uri="{BB962C8B-B14F-4D97-AF65-F5344CB8AC3E}">
        <p14:creationId xmlns:p14="http://schemas.microsoft.com/office/powerpoint/2010/main" val="1238126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52</a:t>
            </a:fld>
            <a:endParaRPr/>
          </a:p>
        </p:txBody>
      </p:sp>
    </p:spTree>
    <p:extLst>
      <p:ext uri="{BB962C8B-B14F-4D97-AF65-F5344CB8AC3E}">
        <p14:creationId xmlns:p14="http://schemas.microsoft.com/office/powerpoint/2010/main" val="3810798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53</a:t>
            </a:fld>
            <a:endParaRPr/>
          </a:p>
        </p:txBody>
      </p:sp>
    </p:spTree>
    <p:extLst>
      <p:ext uri="{BB962C8B-B14F-4D97-AF65-F5344CB8AC3E}">
        <p14:creationId xmlns:p14="http://schemas.microsoft.com/office/powerpoint/2010/main" val="1043467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54</a:t>
            </a:fld>
            <a:endParaRPr/>
          </a:p>
        </p:txBody>
      </p:sp>
    </p:spTree>
    <p:extLst>
      <p:ext uri="{BB962C8B-B14F-4D97-AF65-F5344CB8AC3E}">
        <p14:creationId xmlns:p14="http://schemas.microsoft.com/office/powerpoint/2010/main" val="1458372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55</a:t>
            </a:fld>
            <a:endParaRPr/>
          </a:p>
        </p:txBody>
      </p:sp>
    </p:spTree>
    <p:extLst>
      <p:ext uri="{BB962C8B-B14F-4D97-AF65-F5344CB8AC3E}">
        <p14:creationId xmlns:p14="http://schemas.microsoft.com/office/powerpoint/2010/main" val="4186847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56</a:t>
            </a:fld>
            <a:endParaRPr/>
          </a:p>
        </p:txBody>
      </p:sp>
    </p:spTree>
    <p:extLst>
      <p:ext uri="{BB962C8B-B14F-4D97-AF65-F5344CB8AC3E}">
        <p14:creationId xmlns:p14="http://schemas.microsoft.com/office/powerpoint/2010/main" val="2895171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57</a:t>
            </a:fld>
            <a:endParaRPr/>
          </a:p>
        </p:txBody>
      </p:sp>
    </p:spTree>
    <p:extLst>
      <p:ext uri="{BB962C8B-B14F-4D97-AF65-F5344CB8AC3E}">
        <p14:creationId xmlns:p14="http://schemas.microsoft.com/office/powerpoint/2010/main" val="352963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58</a:t>
            </a:fld>
            <a:endParaRPr/>
          </a:p>
        </p:txBody>
      </p:sp>
    </p:spTree>
    <p:extLst>
      <p:ext uri="{BB962C8B-B14F-4D97-AF65-F5344CB8AC3E}">
        <p14:creationId xmlns:p14="http://schemas.microsoft.com/office/powerpoint/2010/main" val="23071537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59</a:t>
            </a:fld>
            <a:endParaRPr/>
          </a:p>
        </p:txBody>
      </p:sp>
    </p:spTree>
    <p:extLst>
      <p:ext uri="{BB962C8B-B14F-4D97-AF65-F5344CB8AC3E}">
        <p14:creationId xmlns:p14="http://schemas.microsoft.com/office/powerpoint/2010/main" val="37377368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60</a:t>
            </a:fld>
            <a:endParaRPr/>
          </a:p>
        </p:txBody>
      </p:sp>
    </p:spTree>
    <p:extLst>
      <p:ext uri="{BB962C8B-B14F-4D97-AF65-F5344CB8AC3E}">
        <p14:creationId xmlns:p14="http://schemas.microsoft.com/office/powerpoint/2010/main" val="3080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d35236a2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24d35236a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4d35236a26_0_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61</a:t>
            </a:fld>
            <a:endParaRPr/>
          </a:p>
        </p:txBody>
      </p:sp>
    </p:spTree>
    <p:extLst>
      <p:ext uri="{BB962C8B-B14F-4D97-AF65-F5344CB8AC3E}">
        <p14:creationId xmlns:p14="http://schemas.microsoft.com/office/powerpoint/2010/main" val="18554961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62</a:t>
            </a:fld>
            <a:endParaRPr/>
          </a:p>
        </p:txBody>
      </p:sp>
    </p:spTree>
    <p:extLst>
      <p:ext uri="{BB962C8B-B14F-4D97-AF65-F5344CB8AC3E}">
        <p14:creationId xmlns:p14="http://schemas.microsoft.com/office/powerpoint/2010/main" val="122568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63</a:t>
            </a:fld>
            <a:endParaRPr/>
          </a:p>
        </p:txBody>
      </p:sp>
    </p:spTree>
    <p:extLst>
      <p:ext uri="{BB962C8B-B14F-4D97-AF65-F5344CB8AC3E}">
        <p14:creationId xmlns:p14="http://schemas.microsoft.com/office/powerpoint/2010/main" val="34224143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64</a:t>
            </a:fld>
            <a:endParaRPr/>
          </a:p>
        </p:txBody>
      </p:sp>
    </p:spTree>
    <p:extLst>
      <p:ext uri="{BB962C8B-B14F-4D97-AF65-F5344CB8AC3E}">
        <p14:creationId xmlns:p14="http://schemas.microsoft.com/office/powerpoint/2010/main" val="23221479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65</a:t>
            </a:fld>
            <a:endParaRPr/>
          </a:p>
        </p:txBody>
      </p:sp>
    </p:spTree>
    <p:extLst>
      <p:ext uri="{BB962C8B-B14F-4D97-AF65-F5344CB8AC3E}">
        <p14:creationId xmlns:p14="http://schemas.microsoft.com/office/powerpoint/2010/main" val="16652689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66</a:t>
            </a:fld>
            <a:endParaRPr/>
          </a:p>
        </p:txBody>
      </p:sp>
    </p:spTree>
    <p:extLst>
      <p:ext uri="{BB962C8B-B14F-4D97-AF65-F5344CB8AC3E}">
        <p14:creationId xmlns:p14="http://schemas.microsoft.com/office/powerpoint/2010/main" val="17151663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67</a:t>
            </a:fld>
            <a:endParaRPr/>
          </a:p>
        </p:txBody>
      </p:sp>
    </p:spTree>
    <p:extLst>
      <p:ext uri="{BB962C8B-B14F-4D97-AF65-F5344CB8AC3E}">
        <p14:creationId xmlns:p14="http://schemas.microsoft.com/office/powerpoint/2010/main" val="4978590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68</a:t>
            </a:fld>
            <a:endParaRPr/>
          </a:p>
        </p:txBody>
      </p:sp>
    </p:spTree>
    <p:extLst>
      <p:ext uri="{BB962C8B-B14F-4D97-AF65-F5344CB8AC3E}">
        <p14:creationId xmlns:p14="http://schemas.microsoft.com/office/powerpoint/2010/main" val="19356627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69</a:t>
            </a:fld>
            <a:endParaRPr/>
          </a:p>
        </p:txBody>
      </p:sp>
    </p:spTree>
    <p:extLst>
      <p:ext uri="{BB962C8B-B14F-4D97-AF65-F5344CB8AC3E}">
        <p14:creationId xmlns:p14="http://schemas.microsoft.com/office/powerpoint/2010/main" val="14692865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70</a:t>
            </a:fld>
            <a:endParaRPr/>
          </a:p>
        </p:txBody>
      </p:sp>
    </p:spTree>
    <p:extLst>
      <p:ext uri="{BB962C8B-B14F-4D97-AF65-F5344CB8AC3E}">
        <p14:creationId xmlns:p14="http://schemas.microsoft.com/office/powerpoint/2010/main" val="807541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d35236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4d35236a2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d35236a26_0_3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71</a:t>
            </a:fld>
            <a:endParaRPr/>
          </a:p>
        </p:txBody>
      </p:sp>
    </p:spTree>
    <p:extLst>
      <p:ext uri="{BB962C8B-B14F-4D97-AF65-F5344CB8AC3E}">
        <p14:creationId xmlns:p14="http://schemas.microsoft.com/office/powerpoint/2010/main" val="1315182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72</a:t>
            </a:fld>
            <a:endParaRPr/>
          </a:p>
        </p:txBody>
      </p:sp>
    </p:spTree>
    <p:extLst>
      <p:ext uri="{BB962C8B-B14F-4D97-AF65-F5344CB8AC3E}">
        <p14:creationId xmlns:p14="http://schemas.microsoft.com/office/powerpoint/2010/main" val="39280506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73</a:t>
            </a:fld>
            <a:endParaRPr/>
          </a:p>
        </p:txBody>
      </p:sp>
    </p:spTree>
    <p:extLst>
      <p:ext uri="{BB962C8B-B14F-4D97-AF65-F5344CB8AC3E}">
        <p14:creationId xmlns:p14="http://schemas.microsoft.com/office/powerpoint/2010/main" val="2726308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74</a:t>
            </a:fld>
            <a:endParaRPr/>
          </a:p>
        </p:txBody>
      </p:sp>
    </p:spTree>
    <p:extLst>
      <p:ext uri="{BB962C8B-B14F-4D97-AF65-F5344CB8AC3E}">
        <p14:creationId xmlns:p14="http://schemas.microsoft.com/office/powerpoint/2010/main" val="36621586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75</a:t>
            </a:fld>
            <a:endParaRPr/>
          </a:p>
        </p:txBody>
      </p:sp>
    </p:spTree>
    <p:extLst>
      <p:ext uri="{BB962C8B-B14F-4D97-AF65-F5344CB8AC3E}">
        <p14:creationId xmlns:p14="http://schemas.microsoft.com/office/powerpoint/2010/main" val="42686203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76</a:t>
            </a:fld>
            <a:endParaRPr/>
          </a:p>
        </p:txBody>
      </p:sp>
    </p:spTree>
    <p:extLst>
      <p:ext uri="{BB962C8B-B14F-4D97-AF65-F5344CB8AC3E}">
        <p14:creationId xmlns:p14="http://schemas.microsoft.com/office/powerpoint/2010/main" val="8962799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77</a:t>
            </a:fld>
            <a:endParaRPr/>
          </a:p>
        </p:txBody>
      </p:sp>
    </p:spTree>
    <p:extLst>
      <p:ext uri="{BB962C8B-B14F-4D97-AF65-F5344CB8AC3E}">
        <p14:creationId xmlns:p14="http://schemas.microsoft.com/office/powerpoint/2010/main" val="5573498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78</a:t>
            </a:fld>
            <a:endParaRPr/>
          </a:p>
        </p:txBody>
      </p:sp>
    </p:spTree>
    <p:extLst>
      <p:ext uri="{BB962C8B-B14F-4D97-AF65-F5344CB8AC3E}">
        <p14:creationId xmlns:p14="http://schemas.microsoft.com/office/powerpoint/2010/main" val="4844599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79</a:t>
            </a:fld>
            <a:endParaRPr/>
          </a:p>
        </p:txBody>
      </p:sp>
    </p:spTree>
    <p:extLst>
      <p:ext uri="{BB962C8B-B14F-4D97-AF65-F5344CB8AC3E}">
        <p14:creationId xmlns:p14="http://schemas.microsoft.com/office/powerpoint/2010/main" val="1929988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80</a:t>
            </a:fld>
            <a:endParaRPr/>
          </a:p>
        </p:txBody>
      </p:sp>
    </p:spTree>
    <p:extLst>
      <p:ext uri="{BB962C8B-B14F-4D97-AF65-F5344CB8AC3E}">
        <p14:creationId xmlns:p14="http://schemas.microsoft.com/office/powerpoint/2010/main" val="1717900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4088da04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e4088da04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e4088da042_0_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81</a:t>
            </a:fld>
            <a:endParaRPr/>
          </a:p>
        </p:txBody>
      </p:sp>
    </p:spTree>
    <p:extLst>
      <p:ext uri="{BB962C8B-B14F-4D97-AF65-F5344CB8AC3E}">
        <p14:creationId xmlns:p14="http://schemas.microsoft.com/office/powerpoint/2010/main" val="15103543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82</a:t>
            </a:fld>
            <a:endParaRPr/>
          </a:p>
        </p:txBody>
      </p:sp>
    </p:spTree>
    <p:extLst>
      <p:ext uri="{BB962C8B-B14F-4D97-AF65-F5344CB8AC3E}">
        <p14:creationId xmlns:p14="http://schemas.microsoft.com/office/powerpoint/2010/main" val="784091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83</a:t>
            </a:fld>
            <a:endParaRPr/>
          </a:p>
        </p:txBody>
      </p:sp>
    </p:spTree>
    <p:extLst>
      <p:ext uri="{BB962C8B-B14F-4D97-AF65-F5344CB8AC3E}">
        <p14:creationId xmlns:p14="http://schemas.microsoft.com/office/powerpoint/2010/main" val="19247937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84</a:t>
            </a:fld>
            <a:endParaRPr/>
          </a:p>
        </p:txBody>
      </p:sp>
    </p:spTree>
    <p:extLst>
      <p:ext uri="{BB962C8B-B14F-4D97-AF65-F5344CB8AC3E}">
        <p14:creationId xmlns:p14="http://schemas.microsoft.com/office/powerpoint/2010/main" val="41728916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85</a:t>
            </a:fld>
            <a:endParaRPr/>
          </a:p>
        </p:txBody>
      </p:sp>
    </p:spTree>
    <p:extLst>
      <p:ext uri="{BB962C8B-B14F-4D97-AF65-F5344CB8AC3E}">
        <p14:creationId xmlns:p14="http://schemas.microsoft.com/office/powerpoint/2010/main" val="30379761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86</a:t>
            </a:fld>
            <a:endParaRPr/>
          </a:p>
        </p:txBody>
      </p:sp>
    </p:spTree>
    <p:extLst>
      <p:ext uri="{BB962C8B-B14F-4D97-AF65-F5344CB8AC3E}">
        <p14:creationId xmlns:p14="http://schemas.microsoft.com/office/powerpoint/2010/main" val="28178830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87</a:t>
            </a:fld>
            <a:endParaRPr/>
          </a:p>
        </p:txBody>
      </p:sp>
    </p:spTree>
    <p:extLst>
      <p:ext uri="{BB962C8B-B14F-4D97-AF65-F5344CB8AC3E}">
        <p14:creationId xmlns:p14="http://schemas.microsoft.com/office/powerpoint/2010/main" val="39225388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88</a:t>
            </a:fld>
            <a:endParaRPr/>
          </a:p>
        </p:txBody>
      </p:sp>
    </p:spTree>
    <p:extLst>
      <p:ext uri="{BB962C8B-B14F-4D97-AF65-F5344CB8AC3E}">
        <p14:creationId xmlns:p14="http://schemas.microsoft.com/office/powerpoint/2010/main" val="42143931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89</a:t>
            </a:fld>
            <a:endParaRPr/>
          </a:p>
        </p:txBody>
      </p:sp>
    </p:spTree>
    <p:extLst>
      <p:ext uri="{BB962C8B-B14F-4D97-AF65-F5344CB8AC3E}">
        <p14:creationId xmlns:p14="http://schemas.microsoft.com/office/powerpoint/2010/main" val="31076329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90</a:t>
            </a:fld>
            <a:endParaRPr/>
          </a:p>
        </p:txBody>
      </p:sp>
    </p:spTree>
    <p:extLst>
      <p:ext uri="{BB962C8B-B14F-4D97-AF65-F5344CB8AC3E}">
        <p14:creationId xmlns:p14="http://schemas.microsoft.com/office/powerpoint/2010/main" val="1107337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35236a2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4d35236a26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4d35236a26_0_4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91</a:t>
            </a:fld>
            <a:endParaRPr/>
          </a:p>
        </p:txBody>
      </p:sp>
    </p:spTree>
    <p:extLst>
      <p:ext uri="{BB962C8B-B14F-4D97-AF65-F5344CB8AC3E}">
        <p14:creationId xmlns:p14="http://schemas.microsoft.com/office/powerpoint/2010/main" val="15837329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5e348e2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55e348e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55e348e2d8_0_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92</a:t>
            </a:fld>
            <a:endParaRPr/>
          </a:p>
        </p:txBody>
      </p:sp>
    </p:spTree>
    <p:extLst>
      <p:ext uri="{BB962C8B-B14F-4D97-AF65-F5344CB8AC3E}">
        <p14:creationId xmlns:p14="http://schemas.microsoft.com/office/powerpoint/2010/main" val="32613751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93</a:t>
            </a:fld>
            <a:endParaRPr/>
          </a:p>
        </p:txBody>
      </p:sp>
    </p:spTree>
    <p:extLst>
      <p:ext uri="{BB962C8B-B14F-4D97-AF65-F5344CB8AC3E}">
        <p14:creationId xmlns:p14="http://schemas.microsoft.com/office/powerpoint/2010/main" val="33831843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94</a:t>
            </a:fld>
            <a:endParaRPr/>
          </a:p>
        </p:txBody>
      </p:sp>
    </p:spTree>
    <p:extLst>
      <p:ext uri="{BB962C8B-B14F-4D97-AF65-F5344CB8AC3E}">
        <p14:creationId xmlns:p14="http://schemas.microsoft.com/office/powerpoint/2010/main" val="333973638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95</a:t>
            </a:fld>
            <a:endParaRPr/>
          </a:p>
        </p:txBody>
      </p:sp>
    </p:spTree>
    <p:extLst>
      <p:ext uri="{BB962C8B-B14F-4D97-AF65-F5344CB8AC3E}">
        <p14:creationId xmlns:p14="http://schemas.microsoft.com/office/powerpoint/2010/main" val="9868377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96</a:t>
            </a:fld>
            <a:endParaRPr/>
          </a:p>
        </p:txBody>
      </p:sp>
    </p:spTree>
    <p:extLst>
      <p:ext uri="{BB962C8B-B14F-4D97-AF65-F5344CB8AC3E}">
        <p14:creationId xmlns:p14="http://schemas.microsoft.com/office/powerpoint/2010/main" val="14068210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97</a:t>
            </a:fld>
            <a:endParaRPr/>
          </a:p>
        </p:txBody>
      </p:sp>
    </p:spTree>
    <p:extLst>
      <p:ext uri="{BB962C8B-B14F-4D97-AF65-F5344CB8AC3E}">
        <p14:creationId xmlns:p14="http://schemas.microsoft.com/office/powerpoint/2010/main" val="4668662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98</a:t>
            </a:fld>
            <a:endParaRPr/>
          </a:p>
        </p:txBody>
      </p:sp>
    </p:spTree>
    <p:extLst>
      <p:ext uri="{BB962C8B-B14F-4D97-AF65-F5344CB8AC3E}">
        <p14:creationId xmlns:p14="http://schemas.microsoft.com/office/powerpoint/2010/main" val="24416530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99</a:t>
            </a:fld>
            <a:endParaRPr/>
          </a:p>
        </p:txBody>
      </p:sp>
    </p:spTree>
    <p:extLst>
      <p:ext uri="{BB962C8B-B14F-4D97-AF65-F5344CB8AC3E}">
        <p14:creationId xmlns:p14="http://schemas.microsoft.com/office/powerpoint/2010/main" val="39840327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5e348e2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55e348e2d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5e348e2d8_0_4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a-IR"/>
              <a:t>100</a:t>
            </a:fld>
            <a:endParaRPr/>
          </a:p>
        </p:txBody>
      </p:sp>
    </p:spTree>
    <p:extLst>
      <p:ext uri="{BB962C8B-B14F-4D97-AF65-F5344CB8AC3E}">
        <p14:creationId xmlns:p14="http://schemas.microsoft.com/office/powerpoint/2010/main" val="685408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948-865A-1D95-04C2-5C76E6323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36C406-FD20-EAEB-8F59-8E4CBF6112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03CE7-F755-2185-5F5E-83FBD1ED41DA}"/>
              </a:ext>
            </a:extLst>
          </p:cNvPr>
          <p:cNvSpPr>
            <a:spLocks noGrp="1"/>
          </p:cNvSpPr>
          <p:nvPr>
            <p:ph type="dt" sz="half" idx="10"/>
          </p:nvPr>
        </p:nvSpPr>
        <p:spPr/>
        <p:txBody>
          <a:bodyPr/>
          <a:lstStyle/>
          <a:p>
            <a:fld id="{BC870E7E-E86F-400A-9764-FE767EA84D77}" type="datetimeFigureOut">
              <a:rPr lang="en-US" smtClean="0"/>
              <a:t>8/16/2023</a:t>
            </a:fld>
            <a:endParaRPr lang="en-US"/>
          </a:p>
        </p:txBody>
      </p:sp>
      <p:sp>
        <p:nvSpPr>
          <p:cNvPr id="5" name="Footer Placeholder 4">
            <a:extLst>
              <a:ext uri="{FF2B5EF4-FFF2-40B4-BE49-F238E27FC236}">
                <a16:creationId xmlns:a16="http://schemas.microsoft.com/office/drawing/2014/main" id="{58144109-04D9-ECB7-45BD-EC64DAF0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44EED-6778-DCFC-C04D-8BFC562D038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68985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CB0-9725-1F0C-A726-166CD16277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2F0E9-E6AE-5886-013A-708524DE9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5FD5-6F1A-CFC4-3A14-CF8317BC919D}"/>
              </a:ext>
            </a:extLst>
          </p:cNvPr>
          <p:cNvSpPr>
            <a:spLocks noGrp="1"/>
          </p:cNvSpPr>
          <p:nvPr>
            <p:ph type="dt" sz="half" idx="10"/>
          </p:nvPr>
        </p:nvSpPr>
        <p:spPr/>
        <p:txBody>
          <a:bodyPr/>
          <a:lstStyle/>
          <a:p>
            <a:fld id="{BC870E7E-E86F-400A-9764-FE767EA84D77}" type="datetimeFigureOut">
              <a:rPr lang="en-US" smtClean="0"/>
              <a:t>8/16/2023</a:t>
            </a:fld>
            <a:endParaRPr lang="en-US"/>
          </a:p>
        </p:txBody>
      </p:sp>
      <p:sp>
        <p:nvSpPr>
          <p:cNvPr id="5" name="Footer Placeholder 4">
            <a:extLst>
              <a:ext uri="{FF2B5EF4-FFF2-40B4-BE49-F238E27FC236}">
                <a16:creationId xmlns:a16="http://schemas.microsoft.com/office/drawing/2014/main" id="{21D150F5-8E77-69C1-0060-814AD3A96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C8E3-443C-3665-185D-AD336BF8C7E8}"/>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0256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1FE43-78F1-9FED-73F8-4947FAF0B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1F1C3-B620-B4DD-92DD-80F99DBDD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6270-108C-FCF2-A64D-27692674A787}"/>
              </a:ext>
            </a:extLst>
          </p:cNvPr>
          <p:cNvSpPr>
            <a:spLocks noGrp="1"/>
          </p:cNvSpPr>
          <p:nvPr>
            <p:ph type="dt" sz="half" idx="10"/>
          </p:nvPr>
        </p:nvSpPr>
        <p:spPr/>
        <p:txBody>
          <a:bodyPr/>
          <a:lstStyle/>
          <a:p>
            <a:fld id="{BC870E7E-E86F-400A-9764-FE767EA84D77}" type="datetimeFigureOut">
              <a:rPr lang="en-US" smtClean="0"/>
              <a:t>8/16/2023</a:t>
            </a:fld>
            <a:endParaRPr lang="en-US"/>
          </a:p>
        </p:txBody>
      </p:sp>
      <p:sp>
        <p:nvSpPr>
          <p:cNvPr id="5" name="Footer Placeholder 4">
            <a:extLst>
              <a:ext uri="{FF2B5EF4-FFF2-40B4-BE49-F238E27FC236}">
                <a16:creationId xmlns:a16="http://schemas.microsoft.com/office/drawing/2014/main" id="{6518D134-729C-6D9E-BA2A-18CD9840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BE51B-9D39-D13D-E7AC-FB63B9D510AD}"/>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1652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F84-01DA-607F-D11A-2946BD432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7207-B531-4E45-6236-7F41CDBAB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86BB6-600D-0934-A4E0-EEA5A8377090}"/>
              </a:ext>
            </a:extLst>
          </p:cNvPr>
          <p:cNvSpPr>
            <a:spLocks noGrp="1"/>
          </p:cNvSpPr>
          <p:nvPr>
            <p:ph type="dt" sz="half" idx="10"/>
          </p:nvPr>
        </p:nvSpPr>
        <p:spPr/>
        <p:txBody>
          <a:bodyPr/>
          <a:lstStyle/>
          <a:p>
            <a:fld id="{BC870E7E-E86F-400A-9764-FE767EA84D77}" type="datetimeFigureOut">
              <a:rPr lang="en-US" smtClean="0"/>
              <a:t>8/16/2023</a:t>
            </a:fld>
            <a:endParaRPr lang="en-US"/>
          </a:p>
        </p:txBody>
      </p:sp>
      <p:sp>
        <p:nvSpPr>
          <p:cNvPr id="5" name="Footer Placeholder 4">
            <a:extLst>
              <a:ext uri="{FF2B5EF4-FFF2-40B4-BE49-F238E27FC236}">
                <a16:creationId xmlns:a16="http://schemas.microsoft.com/office/drawing/2014/main" id="{192C1C7E-E9CB-F2B4-495B-EEA71F732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AE9-7124-4EAF-5B3F-9453F26E9A67}"/>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20650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475-2765-3762-C17A-65D5BCC32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7B1C3-4F6B-911B-52EE-9DAED6338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3023-E1CF-70F9-AD27-8BE83527756E}"/>
              </a:ext>
            </a:extLst>
          </p:cNvPr>
          <p:cNvSpPr>
            <a:spLocks noGrp="1"/>
          </p:cNvSpPr>
          <p:nvPr>
            <p:ph type="dt" sz="half" idx="10"/>
          </p:nvPr>
        </p:nvSpPr>
        <p:spPr/>
        <p:txBody>
          <a:bodyPr/>
          <a:lstStyle/>
          <a:p>
            <a:fld id="{BC870E7E-E86F-400A-9764-FE767EA84D77}" type="datetimeFigureOut">
              <a:rPr lang="en-US" smtClean="0"/>
              <a:t>8/16/2023</a:t>
            </a:fld>
            <a:endParaRPr lang="en-US"/>
          </a:p>
        </p:txBody>
      </p:sp>
      <p:sp>
        <p:nvSpPr>
          <p:cNvPr id="5" name="Footer Placeholder 4">
            <a:extLst>
              <a:ext uri="{FF2B5EF4-FFF2-40B4-BE49-F238E27FC236}">
                <a16:creationId xmlns:a16="http://schemas.microsoft.com/office/drawing/2014/main" id="{FBE1C622-1CFA-7B7F-1DF9-4BD37557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EF9CA-68AB-27A0-EC5C-CBE87D2C9770}"/>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8096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AB4-69E4-6E95-A0D0-AFB814629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B365B-C92D-3A64-952A-1DB294306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FF98-CFFB-C562-E592-41D93F7EA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FD6A5-5429-CB6B-7145-58E8A0F2461F}"/>
              </a:ext>
            </a:extLst>
          </p:cNvPr>
          <p:cNvSpPr>
            <a:spLocks noGrp="1"/>
          </p:cNvSpPr>
          <p:nvPr>
            <p:ph type="dt" sz="half" idx="10"/>
          </p:nvPr>
        </p:nvSpPr>
        <p:spPr/>
        <p:txBody>
          <a:bodyPr/>
          <a:lstStyle/>
          <a:p>
            <a:fld id="{BC870E7E-E86F-400A-9764-FE767EA84D77}" type="datetimeFigureOut">
              <a:rPr lang="en-US" smtClean="0"/>
              <a:t>8/16/2023</a:t>
            </a:fld>
            <a:endParaRPr lang="en-US"/>
          </a:p>
        </p:txBody>
      </p:sp>
      <p:sp>
        <p:nvSpPr>
          <p:cNvPr id="6" name="Footer Placeholder 5">
            <a:extLst>
              <a:ext uri="{FF2B5EF4-FFF2-40B4-BE49-F238E27FC236}">
                <a16:creationId xmlns:a16="http://schemas.microsoft.com/office/drawing/2014/main" id="{A4EB68F8-D05C-3366-653C-A45B1222E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F28EB-1740-48BE-F2B1-B6CC9DA5B71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72394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8A19-42EF-4F24-B198-4C84F1FD6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CBF-7220-1C67-3568-4C30B9DC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B1725-570D-F1CC-707D-C8B8FD5D4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3280E-D1D1-96E5-1E06-04FE5D43B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5469-479D-C813-2CC2-BE5575C8F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0B610-B40D-EB47-CA55-074351FA1DFE}"/>
              </a:ext>
            </a:extLst>
          </p:cNvPr>
          <p:cNvSpPr>
            <a:spLocks noGrp="1"/>
          </p:cNvSpPr>
          <p:nvPr>
            <p:ph type="dt" sz="half" idx="10"/>
          </p:nvPr>
        </p:nvSpPr>
        <p:spPr/>
        <p:txBody>
          <a:bodyPr/>
          <a:lstStyle/>
          <a:p>
            <a:fld id="{BC870E7E-E86F-400A-9764-FE767EA84D77}" type="datetimeFigureOut">
              <a:rPr lang="en-US" smtClean="0"/>
              <a:t>8/16/2023</a:t>
            </a:fld>
            <a:endParaRPr lang="en-US"/>
          </a:p>
        </p:txBody>
      </p:sp>
      <p:sp>
        <p:nvSpPr>
          <p:cNvPr id="8" name="Footer Placeholder 7">
            <a:extLst>
              <a:ext uri="{FF2B5EF4-FFF2-40B4-BE49-F238E27FC236}">
                <a16:creationId xmlns:a16="http://schemas.microsoft.com/office/drawing/2014/main" id="{D2E12CEA-0051-A59E-B4B6-A945B46FD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50FD-2285-8A68-9B3C-1F8C4E3230DA}"/>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91968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D42A-0F18-39AD-5B22-6735FB25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20BA0-6387-E990-64F8-702265C9B518}"/>
              </a:ext>
            </a:extLst>
          </p:cNvPr>
          <p:cNvSpPr>
            <a:spLocks noGrp="1"/>
          </p:cNvSpPr>
          <p:nvPr>
            <p:ph type="dt" sz="half" idx="10"/>
          </p:nvPr>
        </p:nvSpPr>
        <p:spPr/>
        <p:txBody>
          <a:bodyPr/>
          <a:lstStyle/>
          <a:p>
            <a:fld id="{BC870E7E-E86F-400A-9764-FE767EA84D77}" type="datetimeFigureOut">
              <a:rPr lang="en-US" smtClean="0"/>
              <a:t>8/16/2023</a:t>
            </a:fld>
            <a:endParaRPr lang="en-US"/>
          </a:p>
        </p:txBody>
      </p:sp>
      <p:sp>
        <p:nvSpPr>
          <p:cNvPr id="4" name="Footer Placeholder 3">
            <a:extLst>
              <a:ext uri="{FF2B5EF4-FFF2-40B4-BE49-F238E27FC236}">
                <a16:creationId xmlns:a16="http://schemas.microsoft.com/office/drawing/2014/main" id="{DD4F0559-0AFC-588A-6AEC-14C02D3DE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15BA-D067-091B-0CF2-0FC545DDDDFC}"/>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346921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F5C17-7F96-207D-7BAE-80230AAD5A45}"/>
              </a:ext>
            </a:extLst>
          </p:cNvPr>
          <p:cNvSpPr>
            <a:spLocks noGrp="1"/>
          </p:cNvSpPr>
          <p:nvPr>
            <p:ph type="dt" sz="half" idx="10"/>
          </p:nvPr>
        </p:nvSpPr>
        <p:spPr/>
        <p:txBody>
          <a:bodyPr/>
          <a:lstStyle/>
          <a:p>
            <a:fld id="{BC870E7E-E86F-400A-9764-FE767EA84D77}" type="datetimeFigureOut">
              <a:rPr lang="en-US" smtClean="0"/>
              <a:t>8/16/2023</a:t>
            </a:fld>
            <a:endParaRPr lang="en-US"/>
          </a:p>
        </p:txBody>
      </p:sp>
      <p:sp>
        <p:nvSpPr>
          <p:cNvPr id="3" name="Footer Placeholder 2">
            <a:extLst>
              <a:ext uri="{FF2B5EF4-FFF2-40B4-BE49-F238E27FC236}">
                <a16:creationId xmlns:a16="http://schemas.microsoft.com/office/drawing/2014/main" id="{66130306-F02C-4391-BC24-495FF5FEF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CC92E-2CBB-D6B4-3719-F129228372A4}"/>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688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0C1-62D4-3949-9329-A21086BD6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B6FCB-3EBC-BC8B-06A9-162B4404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7BBE3-1E1F-FD31-C4B1-1A550594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3193-BD25-AF56-BCA7-D50846886267}"/>
              </a:ext>
            </a:extLst>
          </p:cNvPr>
          <p:cNvSpPr>
            <a:spLocks noGrp="1"/>
          </p:cNvSpPr>
          <p:nvPr>
            <p:ph type="dt" sz="half" idx="10"/>
          </p:nvPr>
        </p:nvSpPr>
        <p:spPr/>
        <p:txBody>
          <a:bodyPr/>
          <a:lstStyle/>
          <a:p>
            <a:fld id="{BC870E7E-E86F-400A-9764-FE767EA84D77}" type="datetimeFigureOut">
              <a:rPr lang="en-US" smtClean="0"/>
              <a:t>8/16/2023</a:t>
            </a:fld>
            <a:endParaRPr lang="en-US"/>
          </a:p>
        </p:txBody>
      </p:sp>
      <p:sp>
        <p:nvSpPr>
          <p:cNvPr id="6" name="Footer Placeholder 5">
            <a:extLst>
              <a:ext uri="{FF2B5EF4-FFF2-40B4-BE49-F238E27FC236}">
                <a16:creationId xmlns:a16="http://schemas.microsoft.com/office/drawing/2014/main" id="{4DD61B7F-85F9-9FF7-2D1D-96BA25E1E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3A3C-AB69-C247-D786-FAB333A8FDB3}"/>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231937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F0E-671C-091F-89C8-F283FA331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5D881-BAAB-78AE-EE80-BFBCC084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27F185-0212-9087-86F9-913CBAAB5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C9FFA-32EB-A278-C11D-BE53BBE6C653}"/>
              </a:ext>
            </a:extLst>
          </p:cNvPr>
          <p:cNvSpPr>
            <a:spLocks noGrp="1"/>
          </p:cNvSpPr>
          <p:nvPr>
            <p:ph type="dt" sz="half" idx="10"/>
          </p:nvPr>
        </p:nvSpPr>
        <p:spPr/>
        <p:txBody>
          <a:bodyPr/>
          <a:lstStyle/>
          <a:p>
            <a:fld id="{BC870E7E-E86F-400A-9764-FE767EA84D77}" type="datetimeFigureOut">
              <a:rPr lang="en-US" smtClean="0"/>
              <a:t>8/16/2023</a:t>
            </a:fld>
            <a:endParaRPr lang="en-US"/>
          </a:p>
        </p:txBody>
      </p:sp>
      <p:sp>
        <p:nvSpPr>
          <p:cNvPr id="6" name="Footer Placeholder 5">
            <a:extLst>
              <a:ext uri="{FF2B5EF4-FFF2-40B4-BE49-F238E27FC236}">
                <a16:creationId xmlns:a16="http://schemas.microsoft.com/office/drawing/2014/main" id="{D141CCF6-CF85-A05B-A781-0B1AF0D5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45D38-75E0-DC24-2691-29473B246925}"/>
              </a:ext>
            </a:extLst>
          </p:cNvPr>
          <p:cNvSpPr>
            <a:spLocks noGrp="1"/>
          </p:cNvSpPr>
          <p:nvPr>
            <p:ph type="sldNum" sz="quarter" idx="12"/>
          </p:nvPr>
        </p:nvSpPr>
        <p:spPr/>
        <p:txBody>
          <a:bodyPr/>
          <a:lstStyle/>
          <a:p>
            <a:fld id="{4E423B71-7B69-477A-A410-6C2F8783190B}" type="slidenum">
              <a:rPr lang="en-US" smtClean="0"/>
              <a:t>‹#›</a:t>
            </a:fld>
            <a:endParaRPr lang="en-US"/>
          </a:p>
        </p:txBody>
      </p:sp>
    </p:spTree>
    <p:extLst>
      <p:ext uri="{BB962C8B-B14F-4D97-AF65-F5344CB8AC3E}">
        <p14:creationId xmlns:p14="http://schemas.microsoft.com/office/powerpoint/2010/main" val="4748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C9FC-6AB5-5ED3-2B61-FE24C568E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EAEB9-EF79-A4E6-FBCA-BFBE5634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B1BF-E0D6-BC90-1A26-0C95EDEB3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0E7E-E86F-400A-9764-FE767EA84D77}" type="datetimeFigureOut">
              <a:rPr lang="en-US" smtClean="0"/>
              <a:t>8/16/2023</a:t>
            </a:fld>
            <a:endParaRPr lang="en-US"/>
          </a:p>
        </p:txBody>
      </p:sp>
      <p:sp>
        <p:nvSpPr>
          <p:cNvPr id="5" name="Footer Placeholder 4">
            <a:extLst>
              <a:ext uri="{FF2B5EF4-FFF2-40B4-BE49-F238E27FC236}">
                <a16:creationId xmlns:a16="http://schemas.microsoft.com/office/drawing/2014/main" id="{00BC01BE-872A-5E1A-5281-173C7C4C4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AB3C8-4F10-74AF-9C93-B3D41CB14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23B71-7B69-477A-A410-6C2F8783190B}" type="slidenum">
              <a:rPr lang="en-US" smtClean="0"/>
              <a:t>‹#›</a:t>
            </a:fld>
            <a:endParaRPr lang="en-US"/>
          </a:p>
        </p:txBody>
      </p:sp>
    </p:spTree>
    <p:extLst>
      <p:ext uri="{BB962C8B-B14F-4D97-AF65-F5344CB8AC3E}">
        <p14:creationId xmlns:p14="http://schemas.microsoft.com/office/powerpoint/2010/main" val="20461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0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4.xml"/><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10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6.xml"/><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10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10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8.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116.JPG"/><Relationship Id="rId4" Type="http://schemas.openxmlformats.org/officeDocument/2006/relationships/image" Target="../media/image115.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hyperlink" Target="https://machinelearningmastery.com/difference-between-a-parameter-and-a-hyperparameter/"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hyperlink" Target="https://radiopaedia.org/articles/iteration-machine-learning?lang=us" TargetMode="External"/><Relationship Id="rId4" Type="http://schemas.openxmlformats.org/officeDocument/2006/relationships/image" Target="../media/image75.png"/></Relationships>
</file>

<file path=ppt/slides/_rels/slide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5.png"/><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hyperlink" Target="https://determined.ai/assets/images/resources/AdaptiveHyperparameterTuning.pdf" TargetMode="Externa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hyperlink" Target="https://www.analyticsvidhya.com/blog/2021/06/complete-guide-to-gradient-based-optimizers/" TargetMode="External"/><Relationship Id="rId5" Type="http://schemas.openxmlformats.org/officeDocument/2006/relationships/hyperlink" Target="https://arxiv.org/abs/1609.04747" TargetMode="Externa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hyperlink" Target="https://www.analyticsvidhya.com/blog/2021/06/complete-guide-to-gradient-based-optimizers/" TargetMode="External"/><Relationship Id="rId5" Type="http://schemas.openxmlformats.org/officeDocument/2006/relationships/hyperlink" Target="https://arxiv.org/abs/1609.04747" TargetMode="External"/><Relationship Id="rId4" Type="http://schemas.openxmlformats.org/officeDocument/2006/relationships/image" Target="../media/image83.png"/></Relationships>
</file>

<file path=ppt/slides/_rels/slide8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hyperlink" Target="https://arxiv.org/abs/1609.04747" TargetMode="External"/><Relationship Id="rId5" Type="http://schemas.openxmlformats.org/officeDocument/2006/relationships/image" Target="../media/image85.png"/><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5" Type="http://schemas.openxmlformats.org/officeDocument/2006/relationships/image" Target="../media/image74.png"/><Relationship Id="rId4" Type="http://schemas.openxmlformats.org/officeDocument/2006/relationships/image" Target="../media/image86.png"/></Relationships>
</file>

<file path=ppt/slides/_rels/slide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5" Type="http://schemas.openxmlformats.org/officeDocument/2006/relationships/image" Target="../media/image74.png"/><Relationship Id="rId4" Type="http://schemas.openxmlformats.org/officeDocument/2006/relationships/image" Target="../media/image87.png"/></Relationships>
</file>

<file path=ppt/slides/_rels/slide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74.png"/></Relationships>
</file>

<file path=ppt/slides/_rels/slide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hyperlink" Target="https://nam02.safelinks.protection.outlook.com/?url=https%3A%2F%2Fen.wikipedia.org%2Fwiki%2FHyperparameter_optimization&amp;data=04%7C01%7Cmostam%40bgsu.edu%7Cee8b61b94a714dffbf1f08da00b86926%7Ccdcb729d51064d7cb75ba30c455d5b0a%7C1%7C0%7C637823089286197005%7CUnknown%7CTWFpbGZsb3d8eyJWIjoiMC4wLjAwMDAiLCJQIjoiV2luMzIiLCJBTiI6Ik1haWwiLCJXVCI6Mn0%3D%7C3000&amp;sdata=N5LBkuAwt9h%2B7k1RwC%2BipOUmU9g6NNzv071M68LwKVQ%3D&amp;reserved=0" TargetMode="External"/><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hyperlink" Target="https://determined.ai/assets/images/resources/AdaptiveHyperparameterTuning.pdf" TargetMode="External"/><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hyperlink" Target="https://arxiv.org/abs/2107.00275" TargetMode="External"/><Relationship Id="rId5" Type="http://schemas.openxmlformats.org/officeDocument/2006/relationships/image" Target="../media/image90.png"/><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2.png"/></Relationships>
</file>

<file path=ppt/slides/_rels/slide9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9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9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6.png"/></Relationships>
</file>

<file path=ppt/slides/_rels/slide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9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9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9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91;p13" descr="A building with a flag pole and a flagpole in front of it&#10;&#10;Description automatically generated">
            <a:extLst>
              <a:ext uri="{FF2B5EF4-FFF2-40B4-BE49-F238E27FC236}">
                <a16:creationId xmlns:a16="http://schemas.microsoft.com/office/drawing/2014/main" id="{D65B1A38-3DE4-0110-7A06-0B116A17A2D9}"/>
              </a:ext>
            </a:extLst>
          </p:cNvPr>
          <p:cNvPicPr preferRelativeResize="0"/>
          <p:nvPr/>
        </p:nvPicPr>
        <p:blipFill rotWithShape="1">
          <a:blip r:embed="rId2"/>
          <a:srcRect r="19426"/>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768431BD-E4A1-D4B1-E4CC-B7B7FB64911F}"/>
              </a:ext>
            </a:extLst>
          </p:cNvPr>
          <p:cNvSpPr txBox="1"/>
          <p:nvPr/>
        </p:nvSpPr>
        <p:spPr>
          <a:xfrm>
            <a:off x="156755" y="412789"/>
            <a:ext cx="3370216" cy="4924425"/>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400" dirty="0">
                <a:solidFill>
                  <a:schemeClr val="bg1"/>
                </a:solidFill>
                <a:latin typeface="Times New Roman"/>
                <a:ea typeface="Times New Roman"/>
                <a:cs typeface="Times New Roman"/>
                <a:sym typeface="Times New Roman"/>
              </a:rPr>
              <a:t>Report</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 </a:t>
            </a:r>
          </a:p>
          <a:p>
            <a:pPr marL="0" marR="0" lvl="0" indent="0" algn="ctr" rtl="0">
              <a:lnSpc>
                <a:spcPct val="100000"/>
              </a:lnSpc>
              <a:spcBef>
                <a:spcPts val="1000"/>
              </a:spcBef>
              <a:spcAft>
                <a:spcPts val="0"/>
              </a:spcAft>
              <a:buNone/>
            </a:pPr>
            <a:r>
              <a:rPr lang="en-US" sz="2400" b="1" dirty="0">
                <a:solidFill>
                  <a:schemeClr val="bg1"/>
                </a:solidFill>
                <a:latin typeface="Times New Roman"/>
                <a:ea typeface="Times New Roman"/>
                <a:cs typeface="Times New Roman"/>
                <a:sym typeface="Times New Roman"/>
              </a:rPr>
              <a:t>Summer Project</a:t>
            </a:r>
          </a:p>
          <a:p>
            <a:pPr marL="0" marR="0" lvl="0" indent="0" algn="ctr" rtl="0">
              <a:lnSpc>
                <a:spcPct val="100000"/>
              </a:lnSpc>
              <a:spcBef>
                <a:spcPts val="1000"/>
              </a:spcBef>
              <a:spcAft>
                <a:spcPts val="0"/>
              </a:spcAft>
              <a:buNone/>
            </a:pPr>
            <a:endParaRPr lang="en-US" sz="2400" b="1"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2400" dirty="0">
                <a:solidFill>
                  <a:schemeClr val="bg1"/>
                </a:solidFill>
                <a:latin typeface="Times New Roman"/>
                <a:ea typeface="Times New Roman"/>
                <a:cs typeface="Times New Roman"/>
                <a:sym typeface="Times New Roman"/>
              </a:rPr>
              <a:t>Alireza Motazedian</a:t>
            </a:r>
          </a:p>
          <a:p>
            <a:pPr marL="0" lvl="0" indent="0" algn="ctr" rtl="0">
              <a:lnSpc>
                <a:spcPct val="100000"/>
              </a:lnSpc>
              <a:spcBef>
                <a:spcPts val="100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Advisor:</a:t>
            </a:r>
          </a:p>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Prof. MD </a:t>
            </a:r>
            <a:r>
              <a:rPr lang="en-US" sz="2400" dirty="0" err="1">
                <a:solidFill>
                  <a:schemeClr val="bg1"/>
                </a:solidFill>
                <a:latin typeface="Times New Roman"/>
                <a:ea typeface="Times New Roman"/>
                <a:cs typeface="Times New Roman"/>
                <a:sym typeface="Times New Roman"/>
              </a:rPr>
              <a:t>Shaad</a:t>
            </a:r>
            <a:r>
              <a:rPr lang="en-US" sz="2400" dirty="0">
                <a:solidFill>
                  <a:schemeClr val="bg1"/>
                </a:solidFill>
                <a:latin typeface="Times New Roman"/>
                <a:ea typeface="Times New Roman"/>
                <a:cs typeface="Times New Roman"/>
                <a:sym typeface="Times New Roman"/>
              </a:rPr>
              <a:t> Mahmud</a:t>
            </a:r>
          </a:p>
          <a:p>
            <a:pPr marL="0" lvl="0" indent="0" algn="ctr" rtl="0">
              <a:spcBef>
                <a:spcPts val="0"/>
              </a:spcBef>
              <a:spcAft>
                <a:spcPts val="0"/>
              </a:spcAft>
              <a:buNone/>
            </a:pPr>
            <a:endParaRPr lang="en-US" sz="2400" dirty="0">
              <a:solidFill>
                <a:schemeClr val="bg1"/>
              </a:solidFill>
              <a:latin typeface="Times New Roman"/>
              <a:ea typeface="Times New Roman"/>
              <a:cs typeface="Times New Roman"/>
              <a:sym typeface="Times New Roman"/>
            </a:endParaRPr>
          </a:p>
        </p:txBody>
      </p:sp>
      <p:pic>
        <p:nvPicPr>
          <p:cNvPr id="7" name="Picture 6" descr="Blue text on a black background&#10;&#10;Description automatically generated">
            <a:extLst>
              <a:ext uri="{FF2B5EF4-FFF2-40B4-BE49-F238E27FC236}">
                <a16:creationId xmlns:a16="http://schemas.microsoft.com/office/drawing/2014/main" id="{2CB67020-A047-C975-962A-C4DA95B4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3" y="5674436"/>
            <a:ext cx="3239589" cy="846343"/>
          </a:xfrm>
          <a:prstGeom prst="rect">
            <a:avLst/>
          </a:prstGeom>
        </p:spPr>
      </p:pic>
    </p:spTree>
    <p:extLst>
      <p:ext uri="{BB962C8B-B14F-4D97-AF65-F5344CB8AC3E}">
        <p14:creationId xmlns:p14="http://schemas.microsoft.com/office/powerpoint/2010/main" val="971824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D313AA"/>
              </a:solidFill>
              <a:latin typeface="Times New Roman"/>
              <a:ea typeface="Times New Roman"/>
              <a:cs typeface="Times New Roman"/>
              <a:sym typeface="Times New Roman"/>
            </a:endParaRPr>
          </a:p>
        </p:txBody>
      </p:sp>
      <p:sp>
        <p:nvSpPr>
          <p:cNvPr id="166" name="Google Shape;166;p2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67" name="Google Shape;167;p2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68" name="Google Shape;168;p22"/>
          <p:cNvPicPr preferRelativeResize="0"/>
          <p:nvPr/>
        </p:nvPicPr>
        <p:blipFill>
          <a:blip r:embed="rId4">
            <a:alphaModFix/>
          </a:blip>
          <a:stretch>
            <a:fillRect/>
          </a:stretch>
        </p:blipFill>
        <p:spPr>
          <a:xfrm>
            <a:off x="5022501" y="997667"/>
            <a:ext cx="7050833" cy="3897232"/>
          </a:xfrm>
          <a:prstGeom prst="rect">
            <a:avLst/>
          </a:prstGeom>
          <a:noFill/>
          <a:ln>
            <a:noFill/>
          </a:ln>
        </p:spPr>
      </p:pic>
      <p:sp>
        <p:nvSpPr>
          <p:cNvPr id="169" name="Google Shape;169;p22"/>
          <p:cNvSpPr txBox="1"/>
          <p:nvPr/>
        </p:nvSpPr>
        <p:spPr>
          <a:xfrm>
            <a:off x="68567" y="997667"/>
            <a:ext cx="5392000" cy="4678163"/>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Introduction: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Problem Formulation: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Possible Ways towards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Applications of PIML: </a:t>
            </a:r>
            <a:endParaRPr sz="2400">
              <a:solidFill>
                <a:schemeClr val="dk1"/>
              </a:solidFill>
              <a:highlight>
                <a:srgbClr val="F9F9FE"/>
              </a:highlight>
              <a:latin typeface="Calibri"/>
              <a:ea typeface="Calibri"/>
              <a:cs typeface="Calibri"/>
              <a:sym typeface="Calibri"/>
            </a:endParaRPr>
          </a:p>
          <a:p>
            <a:pPr marL="609585"/>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Conclusion: </a:t>
            </a:r>
            <a:endParaRPr sz="2400">
              <a:solidFill>
                <a:schemeClr val="dk1"/>
              </a:solidFill>
              <a:highlight>
                <a:srgbClr val="F9F9FE"/>
              </a:highlight>
              <a:latin typeface="Calibri"/>
              <a:ea typeface="Calibri"/>
              <a:cs typeface="Calibri"/>
              <a:sym typeface="Calibri"/>
            </a:endParaRPr>
          </a:p>
          <a:p>
            <a:pPr marL="609585"/>
            <a:endParaRPr sz="2400">
              <a:latin typeface="Calibri"/>
              <a:ea typeface="Calibri"/>
              <a:cs typeface="Calibri"/>
              <a:sym typeface="Calibri"/>
            </a:endParaRPr>
          </a:p>
          <a:p>
            <a:pPr marL="609585" indent="-457189">
              <a:buSzPts val="1800"/>
              <a:buFont typeface="Calibri"/>
              <a:buChar char="●"/>
            </a:pPr>
            <a:r>
              <a:rPr lang="fa-IR" sz="2400">
                <a:latin typeface="Calibri"/>
                <a:ea typeface="Calibri"/>
                <a:cs typeface="Calibri"/>
                <a:sym typeface="Calibri"/>
              </a:rPr>
              <a:t>What we can learn from this paper about predicting GIC:</a:t>
            </a:r>
            <a:endParaRPr sz="2400">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4. Concepts _ Books _ Papers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pic>
        <p:nvPicPr>
          <p:cNvPr id="6" name="Picture 5">
            <a:extLst>
              <a:ext uri="{FF2B5EF4-FFF2-40B4-BE49-F238E27FC236}">
                <a16:creationId xmlns:a16="http://schemas.microsoft.com/office/drawing/2014/main" id="{B7A81A35-B3E6-021F-B2D0-814B437BE497}"/>
              </a:ext>
            </a:extLst>
          </p:cNvPr>
          <p:cNvPicPr>
            <a:picLocks noChangeAspect="1"/>
          </p:cNvPicPr>
          <p:nvPr/>
        </p:nvPicPr>
        <p:blipFill>
          <a:blip r:embed="rId4"/>
          <a:stretch>
            <a:fillRect/>
          </a:stretch>
        </p:blipFill>
        <p:spPr>
          <a:xfrm>
            <a:off x="151354" y="921869"/>
            <a:ext cx="2319130" cy="5824437"/>
          </a:xfrm>
          <a:prstGeom prst="rect">
            <a:avLst/>
          </a:prstGeom>
        </p:spPr>
      </p:pic>
      <p:pic>
        <p:nvPicPr>
          <p:cNvPr id="8" name="Picture 7">
            <a:extLst>
              <a:ext uri="{FF2B5EF4-FFF2-40B4-BE49-F238E27FC236}">
                <a16:creationId xmlns:a16="http://schemas.microsoft.com/office/drawing/2014/main" id="{8289DA8C-A79D-E044-743D-B267AD9CA7B4}"/>
              </a:ext>
            </a:extLst>
          </p:cNvPr>
          <p:cNvPicPr>
            <a:picLocks noChangeAspect="1"/>
          </p:cNvPicPr>
          <p:nvPr/>
        </p:nvPicPr>
        <p:blipFill>
          <a:blip r:embed="rId5"/>
          <a:stretch>
            <a:fillRect/>
          </a:stretch>
        </p:blipFill>
        <p:spPr>
          <a:xfrm>
            <a:off x="3415462" y="871602"/>
            <a:ext cx="4300274" cy="5870498"/>
          </a:xfrm>
          <a:prstGeom prst="rect">
            <a:avLst/>
          </a:prstGeom>
        </p:spPr>
      </p:pic>
      <p:pic>
        <p:nvPicPr>
          <p:cNvPr id="10" name="Picture 9">
            <a:extLst>
              <a:ext uri="{FF2B5EF4-FFF2-40B4-BE49-F238E27FC236}">
                <a16:creationId xmlns:a16="http://schemas.microsoft.com/office/drawing/2014/main" id="{6515F72B-27DE-0288-78DF-C8A2F3092F4C}"/>
              </a:ext>
            </a:extLst>
          </p:cNvPr>
          <p:cNvPicPr>
            <a:picLocks noChangeAspect="1"/>
          </p:cNvPicPr>
          <p:nvPr/>
        </p:nvPicPr>
        <p:blipFill>
          <a:blip r:embed="rId6"/>
          <a:stretch>
            <a:fillRect/>
          </a:stretch>
        </p:blipFill>
        <p:spPr>
          <a:xfrm>
            <a:off x="8565105" y="916712"/>
            <a:ext cx="3508227" cy="5825388"/>
          </a:xfrm>
          <a:prstGeom prst="rect">
            <a:avLst/>
          </a:prstGeom>
        </p:spPr>
      </p:pic>
    </p:spTree>
    <p:extLst>
      <p:ext uri="{BB962C8B-B14F-4D97-AF65-F5344CB8AC3E}">
        <p14:creationId xmlns:p14="http://schemas.microsoft.com/office/powerpoint/2010/main" val="11030404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cs typeface="Times New Roman"/>
                <a:sym typeface="Lobster"/>
              </a:rPr>
              <a:t>Roadmap on our paper</a:t>
            </a:r>
            <a:endParaRPr sz="40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9</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F5A88D95-3112-4D98-1091-56CE4E5D30D9}"/>
              </a:ext>
            </a:extLst>
          </p:cNvPr>
          <p:cNvSpPr txBox="1"/>
          <p:nvPr/>
        </p:nvSpPr>
        <p:spPr>
          <a:xfrm>
            <a:off x="143332" y="871602"/>
            <a:ext cx="11930000" cy="5970865"/>
          </a:xfrm>
          <a:prstGeom prst="rect">
            <a:avLst/>
          </a:prstGeom>
          <a:noFill/>
        </p:spPr>
        <p:txBody>
          <a:bodyPr wrap="square" rtlCol="0">
            <a:spAutoFit/>
          </a:bodyPr>
          <a:lstStyle/>
          <a:p>
            <a:r>
              <a:rPr lang="en-US" sz="2000" b="1" dirty="0"/>
              <a:t>Title: </a:t>
            </a:r>
            <a:r>
              <a:rPr lang="en-US" dirty="0"/>
              <a:t>From Solar Wind to </a:t>
            </a:r>
            <a:r>
              <a:rPr lang="en-US" dirty="0" err="1"/>
              <a:t>SuperMAG</a:t>
            </a:r>
            <a:r>
              <a:rPr lang="en-US" dirty="0"/>
              <a:t>: A Comparative Exploration of Missing Data Filling Methods Leveraging Machine and Deep Learning Algorithms</a:t>
            </a:r>
          </a:p>
          <a:p>
            <a:endParaRPr lang="en-US" dirty="0"/>
          </a:p>
          <a:p>
            <a:r>
              <a:rPr lang="en-US" sz="2000" b="1" dirty="0"/>
              <a:t>1. Introduction</a:t>
            </a:r>
          </a:p>
          <a:p>
            <a:pPr marL="742950" lvl="1" indent="-285750">
              <a:buFont typeface="Wingdings" panose="05000000000000000000" pitchFamily="2" charset="2"/>
              <a:buChar char="Ø"/>
            </a:pPr>
            <a:r>
              <a:rPr lang="en-US" b="1" dirty="0"/>
              <a:t>Background</a:t>
            </a:r>
            <a:r>
              <a:rPr lang="en-US" dirty="0"/>
              <a:t>:</a:t>
            </a:r>
          </a:p>
          <a:p>
            <a:pPr marL="1200150" lvl="2" indent="-285750">
              <a:buFont typeface="Arial" panose="020B0604020202020204" pitchFamily="34" charset="0"/>
              <a:buChar char="•"/>
            </a:pPr>
            <a:r>
              <a:rPr lang="en-US" dirty="0"/>
              <a:t>The significance of predicting solar storms.</a:t>
            </a:r>
          </a:p>
          <a:p>
            <a:pPr marL="1200150" lvl="2" indent="-285750">
              <a:buFont typeface="Arial" panose="020B0604020202020204" pitchFamily="34" charset="0"/>
              <a:buChar char="•"/>
            </a:pPr>
            <a:r>
              <a:rPr lang="en-US" dirty="0"/>
              <a:t>The challenges of dealing with noisy time-series data.</a:t>
            </a:r>
          </a:p>
          <a:p>
            <a:pPr lvl="2"/>
            <a:endParaRPr lang="en-US" dirty="0"/>
          </a:p>
          <a:p>
            <a:pPr marL="742950" lvl="1" indent="-285750">
              <a:buFont typeface="Wingdings" panose="05000000000000000000" pitchFamily="2" charset="2"/>
              <a:buChar char="Ø"/>
            </a:pPr>
            <a:r>
              <a:rPr lang="en-US" b="1" dirty="0"/>
              <a:t>Problem Statement</a:t>
            </a:r>
            <a:r>
              <a:rPr lang="en-US" dirty="0"/>
              <a:t>:</a:t>
            </a:r>
          </a:p>
          <a:p>
            <a:pPr marL="1200150" lvl="2" indent="-285750">
              <a:buFont typeface="Arial" panose="020B0604020202020204" pitchFamily="34" charset="0"/>
              <a:buChar char="•"/>
            </a:pPr>
            <a:r>
              <a:rPr lang="en-US" dirty="0"/>
              <a:t>Highlight the issue of missing data in solar wind datasets.</a:t>
            </a:r>
          </a:p>
          <a:p>
            <a:pPr marL="1200150" lvl="2" indent="-285750">
              <a:buFont typeface="Arial" panose="020B0604020202020204" pitchFamily="34" charset="0"/>
              <a:buChar char="•"/>
            </a:pPr>
            <a:r>
              <a:rPr lang="en-US" dirty="0"/>
              <a:t>The necessity of choosing an appropriate method to handle missing values, as it can significantly influence the quality of predictions.</a:t>
            </a:r>
          </a:p>
          <a:p>
            <a:pPr lvl="2"/>
            <a:endParaRPr lang="en-US" dirty="0"/>
          </a:p>
          <a:p>
            <a:pPr marL="742950" lvl="1" indent="-285750">
              <a:buFont typeface="Wingdings" panose="05000000000000000000" pitchFamily="2" charset="2"/>
              <a:buChar char="Ø"/>
            </a:pPr>
            <a:r>
              <a:rPr lang="en-US" b="1" dirty="0"/>
              <a:t>Objective</a:t>
            </a:r>
            <a:r>
              <a:rPr lang="en-US" dirty="0"/>
              <a:t>:</a:t>
            </a:r>
          </a:p>
          <a:p>
            <a:pPr marL="1200150" lvl="2" indent="-285750">
              <a:buFont typeface="Arial" panose="020B0604020202020204" pitchFamily="34" charset="0"/>
              <a:buChar char="•"/>
            </a:pPr>
            <a:r>
              <a:rPr lang="en-US" dirty="0"/>
              <a:t>The aim of the paper is to compare different missing data imputation methods</a:t>
            </a:r>
          </a:p>
          <a:p>
            <a:pPr marL="1200150" lvl="2" indent="-285750">
              <a:buFont typeface="Arial" panose="020B0604020202020204" pitchFamily="34" charset="0"/>
              <a:buChar char="•"/>
            </a:pPr>
            <a:r>
              <a:rPr lang="en-US" dirty="0"/>
              <a:t>Evaluate their performance using various machine learning models.</a:t>
            </a:r>
          </a:p>
          <a:p>
            <a:endParaRPr lang="en-US" b="1" dirty="0"/>
          </a:p>
          <a:p>
            <a:r>
              <a:rPr lang="en-US" b="1" dirty="0"/>
              <a:t>2. Related Work</a:t>
            </a:r>
          </a:p>
          <a:p>
            <a:pPr marL="742950" lvl="1" indent="-285750">
              <a:buFont typeface="Arial" panose="020B0604020202020204" pitchFamily="34" charset="0"/>
              <a:buChar char="•"/>
            </a:pPr>
            <a:r>
              <a:rPr lang="en-US" dirty="0"/>
              <a:t>Review previous works related to solar wind data analysis.</a:t>
            </a:r>
          </a:p>
          <a:p>
            <a:pPr marL="742950" lvl="1" indent="-285750">
              <a:buFont typeface="Arial" panose="020B0604020202020204" pitchFamily="34" charset="0"/>
              <a:buChar char="•"/>
            </a:pPr>
            <a:r>
              <a:rPr lang="en-US" dirty="0"/>
              <a:t>Discuss previous methods employed to handle missing data in this or related fields.</a:t>
            </a:r>
          </a:p>
          <a:p>
            <a:pPr marL="742950" lvl="1" indent="-285750">
              <a:buFont typeface="Arial" panose="020B0604020202020204" pitchFamily="34" charset="0"/>
              <a:buChar char="•"/>
            </a:pPr>
            <a:r>
              <a:rPr lang="en-US" dirty="0"/>
              <a:t>Identify gaps in the existing literature (e.g., lack of comprehensive comparison, outdated imputation techniques, etc.)</a:t>
            </a:r>
          </a:p>
        </p:txBody>
      </p:sp>
    </p:spTree>
    <p:extLst>
      <p:ext uri="{BB962C8B-B14F-4D97-AF65-F5344CB8AC3E}">
        <p14:creationId xmlns:p14="http://schemas.microsoft.com/office/powerpoint/2010/main" val="40780392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cs typeface="Times New Roman"/>
                <a:sym typeface="Lobster"/>
              </a:rPr>
              <a:t>Roadmap on our paper</a:t>
            </a:r>
            <a:endParaRPr sz="40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10</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F5A88D95-3112-4D98-1091-56CE4E5D30D9}"/>
              </a:ext>
            </a:extLst>
          </p:cNvPr>
          <p:cNvSpPr txBox="1"/>
          <p:nvPr/>
        </p:nvSpPr>
        <p:spPr>
          <a:xfrm>
            <a:off x="143332" y="871602"/>
            <a:ext cx="11930000" cy="5940088"/>
          </a:xfrm>
          <a:prstGeom prst="rect">
            <a:avLst/>
          </a:prstGeom>
          <a:noFill/>
        </p:spPr>
        <p:txBody>
          <a:bodyPr wrap="square" rtlCol="0">
            <a:spAutoFit/>
          </a:bodyPr>
          <a:lstStyle/>
          <a:p>
            <a:r>
              <a:rPr lang="en-US" sz="2000" b="1" dirty="0"/>
              <a:t>3. Methods</a:t>
            </a:r>
          </a:p>
          <a:p>
            <a:pPr marL="742950" lvl="1" indent="-285750">
              <a:buFont typeface="Wingdings" panose="05000000000000000000" pitchFamily="2" charset="2"/>
              <a:buChar char="Ø"/>
            </a:pPr>
            <a:r>
              <a:rPr lang="en-US" b="1" dirty="0"/>
              <a:t>Dataset Description</a:t>
            </a:r>
            <a:r>
              <a:rPr lang="en-US" dirty="0"/>
              <a:t>:</a:t>
            </a:r>
          </a:p>
          <a:p>
            <a:pPr marL="1200150" lvl="2" indent="-285750">
              <a:buFont typeface="Arial" panose="020B0604020202020204" pitchFamily="34" charset="0"/>
              <a:buChar char="•"/>
            </a:pPr>
            <a:r>
              <a:rPr lang="en-US" dirty="0"/>
              <a:t>Describe the dataset in detail, highlighting the features and their significance.</a:t>
            </a:r>
          </a:p>
          <a:p>
            <a:pPr marL="1200150" lvl="2" indent="-285750">
              <a:buFont typeface="Arial" panose="020B0604020202020204" pitchFamily="34" charset="0"/>
              <a:buChar char="•"/>
            </a:pPr>
            <a:r>
              <a:rPr lang="en-US" dirty="0"/>
              <a:t>Provide statistics on the missing data.</a:t>
            </a:r>
          </a:p>
          <a:p>
            <a:endParaRPr lang="en-US" dirty="0"/>
          </a:p>
          <a:p>
            <a:pPr marL="742950" lvl="1" indent="-285750">
              <a:buFont typeface="Wingdings" panose="05000000000000000000" pitchFamily="2" charset="2"/>
              <a:buChar char="Ø"/>
            </a:pPr>
            <a:r>
              <a:rPr lang="en-US" b="1" dirty="0"/>
              <a:t>Missing Data Imputation Techniques</a:t>
            </a:r>
            <a:r>
              <a:rPr lang="en-US" dirty="0"/>
              <a:t>:</a:t>
            </a:r>
          </a:p>
          <a:p>
            <a:pPr marL="1200150" lvl="2" indent="-285750">
              <a:buFont typeface="Arial" panose="020B0604020202020204" pitchFamily="34" charset="0"/>
              <a:buChar char="•"/>
            </a:pPr>
            <a:r>
              <a:rPr lang="en-US" dirty="0"/>
              <a:t>Conventional Methods: (Mean and Mode </a:t>
            </a:r>
            <a:r>
              <a:rPr kumimoji="0" lang="en-US" altLang="en-US" b="0" i="0" u="none" strike="noStrike" cap="none" normalizeH="0" baseline="0" dirty="0">
                <a:ln>
                  <a:noFill/>
                </a:ln>
                <a:solidFill>
                  <a:srgbClr val="000000"/>
                </a:solidFill>
                <a:effectLst/>
                <a:latin typeface="Söhne"/>
              </a:rPr>
              <a:t>imputation, and deletion</a:t>
            </a:r>
            <a:r>
              <a:rPr lang="en-US" dirty="0"/>
              <a:t>)</a:t>
            </a:r>
          </a:p>
          <a:p>
            <a:pPr marL="1200150" lvl="2" indent="-285750">
              <a:buFont typeface="Arial" panose="020B0604020202020204" pitchFamily="34" charset="0"/>
              <a:buChar char="•"/>
            </a:pPr>
            <a:r>
              <a:rPr lang="en-US" dirty="0"/>
              <a:t>Estimation Methods:</a:t>
            </a:r>
          </a:p>
          <a:p>
            <a:pPr marL="2114550" lvl="4" indent="-285750">
              <a:buFont typeface="Wingdings" panose="05000000000000000000" pitchFamily="2" charset="2"/>
              <a:buChar char="ü"/>
            </a:pPr>
            <a:r>
              <a:rPr lang="en-US" dirty="0"/>
              <a:t>Miss Forest</a:t>
            </a:r>
          </a:p>
          <a:p>
            <a:pPr marL="2114550" lvl="4" indent="-285750">
              <a:buFont typeface="Wingdings" panose="05000000000000000000" pitchFamily="2" charset="2"/>
              <a:buChar char="ü"/>
            </a:pPr>
            <a:r>
              <a:rPr lang="en-US" dirty="0"/>
              <a:t>Mice Forest</a:t>
            </a:r>
          </a:p>
          <a:p>
            <a:pPr marL="2114550" lvl="4" indent="-285750">
              <a:buFont typeface="Wingdings" panose="05000000000000000000" pitchFamily="2" charset="2"/>
              <a:buChar char="ü"/>
            </a:pPr>
            <a:r>
              <a:rPr lang="en-US" dirty="0"/>
              <a:t>KNN Imputation</a:t>
            </a:r>
          </a:p>
          <a:p>
            <a:pPr marL="2114550" lvl="4" indent="-285750">
              <a:buFont typeface="Wingdings" panose="05000000000000000000" pitchFamily="2" charset="2"/>
              <a:buChar char="ü"/>
            </a:pPr>
            <a:r>
              <a:rPr lang="en-US" dirty="0"/>
              <a:t>Bayesian imputation</a:t>
            </a:r>
          </a:p>
          <a:p>
            <a:pPr marL="2114550" lvl="4" indent="-285750">
              <a:buFont typeface="Wingdings" panose="05000000000000000000" pitchFamily="2" charset="2"/>
              <a:buChar char="ü"/>
            </a:pPr>
            <a:r>
              <a:rPr lang="en-US" dirty="0"/>
              <a:t>Multiple imputation</a:t>
            </a:r>
          </a:p>
          <a:p>
            <a:pPr marL="2114550" lvl="4" indent="-285750">
              <a:buFont typeface="Wingdings" panose="05000000000000000000" pitchFamily="2" charset="2"/>
              <a:buChar char="ü"/>
            </a:pPr>
            <a:r>
              <a:rPr lang="en-US" dirty="0"/>
              <a:t>Expectation-maximization</a:t>
            </a:r>
          </a:p>
          <a:p>
            <a:pPr marL="2114550" lvl="4" indent="-285750">
              <a:buFont typeface="Wingdings" panose="05000000000000000000" pitchFamily="2" charset="2"/>
              <a:buChar char="ü"/>
            </a:pPr>
            <a:r>
              <a:rPr lang="en-US" dirty="0"/>
              <a:t>Stochastic regression imputation</a:t>
            </a:r>
          </a:p>
          <a:p>
            <a:endParaRPr lang="en-US" dirty="0"/>
          </a:p>
          <a:p>
            <a:pPr marL="742950" lvl="1" indent="-285750">
              <a:buFont typeface="Wingdings" panose="05000000000000000000" pitchFamily="2" charset="2"/>
              <a:buChar char="Ø"/>
            </a:pPr>
            <a:r>
              <a:rPr lang="en-US" b="1" dirty="0"/>
              <a:t>Machine /Deep Learning Models</a:t>
            </a:r>
            <a:r>
              <a:rPr lang="en-US" dirty="0"/>
              <a:t>:</a:t>
            </a:r>
          </a:p>
          <a:p>
            <a:pPr marL="2114550" lvl="4" indent="-285750">
              <a:buFont typeface="Wingdings" panose="05000000000000000000" pitchFamily="2" charset="2"/>
              <a:buChar char="ü"/>
            </a:pPr>
            <a:r>
              <a:rPr lang="en-US" dirty="0"/>
              <a:t>LSTM</a:t>
            </a:r>
          </a:p>
          <a:p>
            <a:pPr marL="2114550" lvl="4" indent="-285750">
              <a:buFont typeface="Wingdings" panose="05000000000000000000" pitchFamily="2" charset="2"/>
              <a:buChar char="ü"/>
            </a:pPr>
            <a:r>
              <a:rPr lang="en-US" dirty="0"/>
              <a:t>CNN</a:t>
            </a:r>
          </a:p>
          <a:p>
            <a:pPr marL="2114550" lvl="4" indent="-285750">
              <a:buFont typeface="Wingdings" panose="05000000000000000000" pitchFamily="2" charset="2"/>
              <a:buChar char="ü"/>
            </a:pPr>
            <a:r>
              <a:rPr lang="en-US" dirty="0"/>
              <a:t>SVM</a:t>
            </a:r>
          </a:p>
          <a:p>
            <a:pPr marL="2114550" lvl="4" indent="-285750">
              <a:buFont typeface="Wingdings" panose="05000000000000000000" pitchFamily="2" charset="2"/>
              <a:buChar char="ü"/>
            </a:pPr>
            <a:r>
              <a:rPr lang="en-US" dirty="0"/>
              <a:t>RF</a:t>
            </a:r>
          </a:p>
        </p:txBody>
      </p:sp>
    </p:spTree>
    <p:extLst>
      <p:ext uri="{BB962C8B-B14F-4D97-AF65-F5344CB8AC3E}">
        <p14:creationId xmlns:p14="http://schemas.microsoft.com/office/powerpoint/2010/main" val="26210790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cs typeface="Times New Roman"/>
                <a:sym typeface="Lobster"/>
              </a:rPr>
              <a:t>Roadmap on our paper</a:t>
            </a:r>
            <a:endParaRPr sz="40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11</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F5A88D95-3112-4D98-1091-56CE4E5D30D9}"/>
              </a:ext>
            </a:extLst>
          </p:cNvPr>
          <p:cNvSpPr txBox="1"/>
          <p:nvPr/>
        </p:nvSpPr>
        <p:spPr>
          <a:xfrm>
            <a:off x="143332" y="871602"/>
            <a:ext cx="11930000" cy="5355312"/>
          </a:xfrm>
          <a:prstGeom prst="rect">
            <a:avLst/>
          </a:prstGeom>
          <a:noFill/>
        </p:spPr>
        <p:txBody>
          <a:bodyPr wrap="square" rtlCol="0">
            <a:spAutoFit/>
          </a:bodyPr>
          <a:lstStyle/>
          <a:p>
            <a:r>
              <a:rPr lang="en-US" b="1" dirty="0"/>
              <a:t>4. Experiments &amp; Results</a:t>
            </a:r>
          </a:p>
          <a:p>
            <a:pPr marL="742950" lvl="1" indent="-285750">
              <a:buFont typeface="Wingdings" panose="05000000000000000000" pitchFamily="2" charset="2"/>
              <a:buChar char="Ø"/>
            </a:pPr>
            <a:r>
              <a:rPr lang="en-US" b="1" dirty="0"/>
              <a:t>Experimental Setup</a:t>
            </a:r>
            <a:r>
              <a:rPr lang="en-US" dirty="0"/>
              <a:t>:</a:t>
            </a:r>
          </a:p>
          <a:p>
            <a:pPr marL="1200150" lvl="2" indent="-285750">
              <a:buFont typeface="Arial" panose="020B0604020202020204" pitchFamily="34" charset="0"/>
              <a:buChar char="•"/>
            </a:pPr>
            <a:r>
              <a:rPr lang="en-US" dirty="0"/>
              <a:t>Discuss how you split the data (train/test/validation).</a:t>
            </a:r>
          </a:p>
          <a:p>
            <a:pPr marL="1200150" lvl="2" indent="-285750">
              <a:buFont typeface="Arial" panose="020B0604020202020204" pitchFamily="34" charset="0"/>
              <a:buChar char="•"/>
            </a:pPr>
            <a:r>
              <a:rPr lang="en-US" dirty="0"/>
              <a:t>Describe any preprocessing steps (aside from the imputation).</a:t>
            </a:r>
          </a:p>
          <a:p>
            <a:pPr marL="742950" lvl="1" indent="-285750">
              <a:buFont typeface="Wingdings" panose="05000000000000000000" pitchFamily="2" charset="2"/>
              <a:buChar char="Ø"/>
            </a:pPr>
            <a:endParaRPr lang="en-US" b="1" dirty="0"/>
          </a:p>
          <a:p>
            <a:pPr marL="742950" lvl="1" indent="-285750">
              <a:buFont typeface="Wingdings" panose="05000000000000000000" pitchFamily="2" charset="2"/>
              <a:buChar char="Ø"/>
            </a:pPr>
            <a:r>
              <a:rPr lang="en-US" b="1" dirty="0"/>
              <a:t>Evaluation Metrics</a:t>
            </a:r>
            <a:r>
              <a:rPr lang="en-US" dirty="0"/>
              <a:t>:</a:t>
            </a:r>
          </a:p>
          <a:p>
            <a:pPr marL="1200150" lvl="2" indent="-285750">
              <a:buFont typeface="Arial" panose="020B0604020202020204" pitchFamily="34" charset="0"/>
              <a:buChar char="•"/>
            </a:pPr>
            <a:r>
              <a:rPr lang="en-US" dirty="0"/>
              <a:t>Explain the metrics you'll use to evaluate the performance (e.g., RMSE, MAE, etc.).</a:t>
            </a:r>
          </a:p>
          <a:p>
            <a:pPr marL="742950" lvl="1" indent="-285750">
              <a:buFont typeface="Wingdings" panose="05000000000000000000" pitchFamily="2" charset="2"/>
              <a:buChar char="Ø"/>
            </a:pPr>
            <a:endParaRPr lang="en-US" b="1" dirty="0"/>
          </a:p>
          <a:p>
            <a:pPr marL="742950" lvl="1" indent="-285750">
              <a:buFont typeface="Wingdings" panose="05000000000000000000" pitchFamily="2" charset="2"/>
              <a:buChar char="Ø"/>
            </a:pPr>
            <a:r>
              <a:rPr lang="en-US" b="1" dirty="0"/>
              <a:t>Results</a:t>
            </a:r>
            <a:r>
              <a:rPr lang="en-US" dirty="0"/>
              <a:t>:</a:t>
            </a:r>
          </a:p>
          <a:p>
            <a:pPr marL="1200150" lvl="2" indent="-285750">
              <a:buFont typeface="Arial" panose="020B0604020202020204" pitchFamily="34" charset="0"/>
              <a:buChar char="•"/>
            </a:pPr>
            <a:r>
              <a:rPr lang="en-US" dirty="0"/>
              <a:t>Tabulate or visualize the results for each combination of the imputation method and machine learning model.</a:t>
            </a:r>
          </a:p>
          <a:p>
            <a:pPr marL="1200150" lvl="2" indent="-285750">
              <a:buFont typeface="Arial" panose="020B0604020202020204" pitchFamily="34" charset="0"/>
              <a:buChar char="•"/>
            </a:pPr>
            <a:r>
              <a:rPr lang="en-US" dirty="0"/>
              <a:t>Highlight which imputation method works best for each model.</a:t>
            </a:r>
          </a:p>
          <a:p>
            <a:pPr lvl="2"/>
            <a:endParaRPr lang="en-US" dirty="0"/>
          </a:p>
          <a:p>
            <a:r>
              <a:rPr lang="en-US" b="1" dirty="0"/>
              <a:t>5. Discussion</a:t>
            </a:r>
          </a:p>
          <a:p>
            <a:pPr marL="1200150" lvl="2" indent="-285750">
              <a:buFont typeface="Arial" panose="020B0604020202020204" pitchFamily="34" charset="0"/>
              <a:buChar char="•"/>
            </a:pPr>
            <a:r>
              <a:rPr lang="en-US" dirty="0"/>
              <a:t>Analyze the results in-depth. </a:t>
            </a:r>
          </a:p>
          <a:p>
            <a:pPr marL="1657350" lvl="3" indent="-285750">
              <a:buFont typeface="Courier New" panose="02070309020205020404" pitchFamily="49" charset="0"/>
              <a:buChar char="o"/>
            </a:pPr>
            <a:r>
              <a:rPr lang="en-US" dirty="0"/>
              <a:t>Why did some methods perform better than others? </a:t>
            </a:r>
          </a:p>
          <a:p>
            <a:pPr marL="1657350" lvl="3" indent="-285750">
              <a:buFont typeface="Courier New" panose="02070309020205020404" pitchFamily="49" charset="0"/>
              <a:buChar char="o"/>
            </a:pPr>
            <a:r>
              <a:rPr lang="en-US" dirty="0"/>
              <a:t>Are there any patterns?</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Discuss the real-world implications of your findings, especially in the context of predicting solar storms and mitigating their impacts.</a:t>
            </a:r>
          </a:p>
        </p:txBody>
      </p:sp>
    </p:spTree>
    <p:extLst>
      <p:ext uri="{BB962C8B-B14F-4D97-AF65-F5344CB8AC3E}">
        <p14:creationId xmlns:p14="http://schemas.microsoft.com/office/powerpoint/2010/main" val="25439150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cs typeface="Times New Roman"/>
                <a:sym typeface="Lobster"/>
              </a:rPr>
              <a:t>Roadmap on our paper</a:t>
            </a:r>
            <a:endParaRPr sz="40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12</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F5A88D95-3112-4D98-1091-56CE4E5D30D9}"/>
              </a:ext>
            </a:extLst>
          </p:cNvPr>
          <p:cNvSpPr txBox="1"/>
          <p:nvPr/>
        </p:nvSpPr>
        <p:spPr>
          <a:xfrm>
            <a:off x="143332" y="871602"/>
            <a:ext cx="11930000" cy="3970318"/>
          </a:xfrm>
          <a:prstGeom prst="rect">
            <a:avLst/>
          </a:prstGeom>
          <a:noFill/>
        </p:spPr>
        <p:txBody>
          <a:bodyPr wrap="square" rtlCol="0">
            <a:spAutoFit/>
          </a:bodyPr>
          <a:lstStyle/>
          <a:p>
            <a:r>
              <a:rPr lang="en-US" b="1" dirty="0"/>
              <a:t>6. Conclusion &amp; Future Work</a:t>
            </a:r>
          </a:p>
          <a:p>
            <a:pPr marL="742950" lvl="1" indent="-285750">
              <a:buFont typeface="Arial" panose="020B0604020202020204" pitchFamily="34" charset="0"/>
              <a:buChar char="•"/>
            </a:pPr>
            <a:r>
              <a:rPr lang="en-US" dirty="0"/>
              <a:t>Summarize your findings.</a:t>
            </a:r>
          </a:p>
          <a:p>
            <a:pPr marL="742950" lvl="1" indent="-285750">
              <a:buFont typeface="Arial" panose="020B0604020202020204" pitchFamily="34" charset="0"/>
              <a:buChar char="•"/>
            </a:pPr>
            <a:r>
              <a:rPr lang="en-US" dirty="0"/>
              <a:t>Propose directions for future research. </a:t>
            </a:r>
          </a:p>
          <a:p>
            <a:pPr marL="1200150" lvl="2" indent="-285750">
              <a:buFont typeface="Courier New" panose="02070309020205020404" pitchFamily="49" charset="0"/>
              <a:buChar char="o"/>
            </a:pPr>
            <a:r>
              <a:rPr lang="en-US" dirty="0"/>
              <a:t>Improving the imputation methods</a:t>
            </a:r>
          </a:p>
          <a:p>
            <a:pPr marL="1200150" lvl="2" indent="-285750">
              <a:buFont typeface="Courier New" panose="02070309020205020404" pitchFamily="49" charset="0"/>
              <a:buChar char="o"/>
            </a:pPr>
            <a:r>
              <a:rPr lang="en-US" dirty="0"/>
              <a:t>Investigating other machine learning models</a:t>
            </a:r>
          </a:p>
          <a:p>
            <a:pPr marL="1200150" lvl="2" indent="-285750">
              <a:buFont typeface="Courier New" panose="02070309020205020404" pitchFamily="49" charset="0"/>
              <a:buChar char="o"/>
            </a:pPr>
            <a:r>
              <a:rPr lang="en-US" dirty="0"/>
              <a:t>Applying the methodology to other datasets.</a:t>
            </a:r>
          </a:p>
          <a:p>
            <a:endParaRPr lang="en-US" b="1" dirty="0"/>
          </a:p>
          <a:p>
            <a:r>
              <a:rPr lang="en-US" b="1" dirty="0"/>
              <a:t>7. Acknowledgments &amp; References</a:t>
            </a:r>
          </a:p>
          <a:p>
            <a:pPr marL="742950" lvl="1" indent="-285750">
              <a:buFont typeface="Arial" panose="020B0604020202020204" pitchFamily="34" charset="0"/>
              <a:buChar char="•"/>
            </a:pPr>
            <a:r>
              <a:rPr lang="en-US" dirty="0"/>
              <a:t>Thank those who contributed to the paper or provided data/resources.</a:t>
            </a:r>
          </a:p>
          <a:p>
            <a:pPr marL="742950" lvl="1" indent="-285750">
              <a:buFont typeface="Arial" panose="020B0604020202020204" pitchFamily="34" charset="0"/>
              <a:buChar char="•"/>
            </a:pPr>
            <a:r>
              <a:rPr lang="en-US" dirty="0"/>
              <a:t>List all references you cited in the paper.</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4408867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400" b="1">
                <a:solidFill>
                  <a:srgbClr val="D313AA"/>
                </a:solidFill>
                <a:latin typeface="Times New Roman" panose="02020603050405020304" pitchFamily="18" charset="0"/>
                <a:cs typeface="Times New Roman"/>
              </a:rPr>
              <a:t>Heartfelt Thanks</a:t>
            </a:r>
            <a:endParaRPr lang="en-US" sz="2400" b="1" dirty="0">
              <a:solidFill>
                <a:srgbClr val="D313AA"/>
              </a:solidFill>
              <a:latin typeface="Times New Roman" panose="02020603050405020304" pitchFamily="18" charset="0"/>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a:solidFill>
                  <a:schemeClr val="dk1"/>
                </a:solidFill>
                <a:latin typeface="Arial"/>
                <a:ea typeface="Arial"/>
                <a:cs typeface="Arial"/>
                <a:sym typeface="Arial"/>
              </a:rPr>
              <a:t>13</a:t>
            </a:r>
            <a:endParaRPr lang="en-US" sz="2933" b="1" dirty="0">
              <a:solidFill>
                <a:schemeClr val="dk1"/>
              </a:solidFill>
              <a:latin typeface="Arial"/>
              <a:ea typeface="Arial"/>
              <a:cs typeface="Arial"/>
              <a:sym typeface="Arial"/>
            </a:endParaRPr>
          </a:p>
        </p:txBody>
      </p:sp>
      <p:pic>
        <p:nvPicPr>
          <p:cNvPr id="3" name="Picture 2" descr="A pink flowers and green leaves&#10;&#10;Description automatically generated">
            <a:extLst>
              <a:ext uri="{FF2B5EF4-FFF2-40B4-BE49-F238E27FC236}">
                <a16:creationId xmlns:a16="http://schemas.microsoft.com/office/drawing/2014/main" id="{5A3B3EEE-2916-18C9-44F0-DF80E4EF4D36}"/>
              </a:ext>
            </a:extLst>
          </p:cNvPr>
          <p:cNvPicPr>
            <a:picLocks noChangeAspect="1"/>
          </p:cNvPicPr>
          <p:nvPr/>
        </p:nvPicPr>
        <p:blipFill rotWithShape="1">
          <a:blip r:embed="rId4">
            <a:extLst>
              <a:ext uri="{28A0092B-C50C-407E-A947-70E740481C1C}">
                <a14:useLocalDpi xmlns:a14="http://schemas.microsoft.com/office/drawing/2010/main" val="0"/>
              </a:ext>
            </a:extLst>
          </a:blip>
          <a:srcRect b="-314"/>
          <a:stretch/>
        </p:blipFill>
        <p:spPr>
          <a:xfrm>
            <a:off x="6781801" y="1362221"/>
            <a:ext cx="5291532" cy="5379879"/>
          </a:xfrm>
          <a:prstGeom prst="rect">
            <a:avLst/>
          </a:prstGeom>
        </p:spPr>
      </p:pic>
      <p:sp>
        <p:nvSpPr>
          <p:cNvPr id="2" name="TextBox 1">
            <a:extLst>
              <a:ext uri="{FF2B5EF4-FFF2-40B4-BE49-F238E27FC236}">
                <a16:creationId xmlns:a16="http://schemas.microsoft.com/office/drawing/2014/main" id="{A61F01B5-57DC-00DC-7590-FBD7D1300D0B}"/>
              </a:ext>
            </a:extLst>
          </p:cNvPr>
          <p:cNvSpPr txBox="1"/>
          <p:nvPr/>
        </p:nvSpPr>
        <p:spPr>
          <a:xfrm>
            <a:off x="143332" y="871602"/>
            <a:ext cx="6883110" cy="3970318"/>
          </a:xfrm>
          <a:prstGeom prst="rect">
            <a:avLst/>
          </a:prstGeom>
          <a:noFill/>
        </p:spPr>
        <p:txBody>
          <a:bodyPr wrap="square" rtlCol="0">
            <a:spAutoFit/>
          </a:bodyPr>
          <a:lstStyle/>
          <a:p>
            <a:pPr marL="285750" lvl="0" indent="-285750">
              <a:buFont typeface="Wingdings" panose="05000000000000000000" pitchFamily="2" charset="2"/>
              <a:buChar char="ü"/>
            </a:pPr>
            <a:r>
              <a:rPr lang="en-US" b="1" dirty="0"/>
              <a:t>Offering me the opportunity to join your research group</a:t>
            </a:r>
            <a:r>
              <a:rPr lang="en-US" dirty="0"/>
              <a:t>.</a:t>
            </a:r>
          </a:p>
          <a:p>
            <a:pPr marL="285750" lvl="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b="1" dirty="0"/>
              <a:t>Allowing me to work with a real dataset</a:t>
            </a:r>
            <a:r>
              <a:rPr lang="en-US" dirty="0"/>
              <a:t>. </a:t>
            </a:r>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r>
              <a:rPr lang="en-US" b="1" dirty="0"/>
              <a:t>Under your mentorship, I've gained a profound understanding of the core concepts</a:t>
            </a:r>
            <a:r>
              <a:rPr lang="en-US" dirty="0"/>
              <a:t>.</a:t>
            </a:r>
          </a:p>
          <a:p>
            <a:r>
              <a:rPr lang="en-US" dirty="0"/>
              <a:t> </a:t>
            </a:r>
          </a:p>
          <a:p>
            <a:pPr marL="285750" indent="-285750">
              <a:buFont typeface="Wingdings" panose="05000000000000000000" pitchFamily="2" charset="2"/>
              <a:buChar char="ü"/>
            </a:pPr>
            <a:r>
              <a:rPr lang="en-US" b="1" dirty="0"/>
              <a:t>Your guidance during our meetings has been instrumental to my progress</a:t>
            </a:r>
            <a:r>
              <a:rPr lang="en-US" dirty="0"/>
              <a:t>. </a:t>
            </a:r>
          </a:p>
          <a:p>
            <a:endParaRPr lang="en-US" dirty="0"/>
          </a:p>
          <a:p>
            <a:pPr marL="285750" indent="-285750">
              <a:buFont typeface="Wingdings" panose="05000000000000000000" pitchFamily="2" charset="2"/>
              <a:buChar char="ü"/>
            </a:pPr>
            <a:r>
              <a:rPr lang="en-US" b="1" dirty="0"/>
              <a:t>I'm also thankful for the support from the other group members</a:t>
            </a:r>
            <a:r>
              <a:rPr lang="en-US" dirty="0"/>
              <a:t>.</a:t>
            </a:r>
          </a:p>
          <a:p>
            <a:r>
              <a:rPr lang="en-US" dirty="0"/>
              <a:t> </a:t>
            </a:r>
          </a:p>
          <a:p>
            <a:pPr marL="285750" indent="-285750">
              <a:buFont typeface="Wingdings" panose="05000000000000000000" pitchFamily="2" charset="2"/>
              <a:buChar char="ü"/>
            </a:pPr>
            <a:r>
              <a:rPr lang="en-US" b="1" dirty="0"/>
              <a:t>I'm keen to collaborate further with your research group in the future</a:t>
            </a:r>
            <a:r>
              <a:rPr lang="en-US" dirty="0"/>
              <a:t>.  </a:t>
            </a:r>
          </a:p>
        </p:txBody>
      </p:sp>
    </p:spTree>
    <p:extLst>
      <p:ext uri="{BB962C8B-B14F-4D97-AF65-F5344CB8AC3E}">
        <p14:creationId xmlns:p14="http://schemas.microsoft.com/office/powerpoint/2010/main" val="29175045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Archive</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5" name="Picture 4" descr="A blue background with white text&#10;&#10;Description automatically generated">
            <a:extLst>
              <a:ext uri="{FF2B5EF4-FFF2-40B4-BE49-F238E27FC236}">
                <a16:creationId xmlns:a16="http://schemas.microsoft.com/office/drawing/2014/main" id="{A4D41E3B-D25C-202E-CF67-C0FDF4315A01}"/>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475987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Big picture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469" name="Google Shape;469;p53"/>
          <p:cNvPicPr preferRelativeResize="0"/>
          <p:nvPr/>
        </p:nvPicPr>
        <p:blipFill>
          <a:blip r:embed="rId4">
            <a:alphaModFix/>
          </a:blip>
          <a:stretch>
            <a:fillRect/>
          </a:stretch>
        </p:blipFill>
        <p:spPr>
          <a:xfrm>
            <a:off x="143333" y="2155017"/>
            <a:ext cx="11785600" cy="4592867"/>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Multi-class/</a:t>
            </a:r>
            <a:r>
              <a:rPr lang="en-US" sz="2933" b="1" dirty="0" err="1">
                <a:solidFill>
                  <a:srgbClr val="D313AA"/>
                </a:solidFill>
                <a:latin typeface="Times New Roman"/>
                <a:ea typeface="Times New Roman"/>
                <a:cs typeface="Times New Roman"/>
                <a:sym typeface="Times New Roman"/>
              </a:rPr>
              <a:t>lable</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8D6DE6CF-E52F-9461-4FA1-19385BFA78C7}"/>
              </a:ext>
            </a:extLst>
          </p:cNvPr>
          <p:cNvPicPr>
            <a:picLocks noChangeAspect="1"/>
          </p:cNvPicPr>
          <p:nvPr/>
        </p:nvPicPr>
        <p:blipFill>
          <a:blip r:embed="rId4"/>
          <a:stretch>
            <a:fillRect/>
          </a:stretch>
        </p:blipFill>
        <p:spPr>
          <a:xfrm>
            <a:off x="432577" y="1254034"/>
            <a:ext cx="11640756" cy="5411133"/>
          </a:xfrm>
          <a:prstGeom prst="rect">
            <a:avLst/>
          </a:prstGeom>
        </p:spPr>
      </p:pic>
    </p:spTree>
    <p:extLst>
      <p:ext uri="{BB962C8B-B14F-4D97-AF65-F5344CB8AC3E}">
        <p14:creationId xmlns:p14="http://schemas.microsoft.com/office/powerpoint/2010/main" val="27410219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N 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unique</a:t>
            </a:r>
            <a:r>
              <a:rPr lang="en-US" sz="2933" b="1" dirty="0">
                <a:latin typeface="Times New Roman"/>
                <a:ea typeface="Times New Roman"/>
                <a:cs typeface="Times New Roman"/>
                <a:sym typeface="Times New Roman"/>
              </a:rPr>
              <a:t> | </a:t>
            </a:r>
            <a:r>
              <a:rPr lang="en-US" sz="2933" b="1" dirty="0">
                <a:solidFill>
                  <a:srgbClr val="D313AA"/>
                </a:solidFill>
                <a:latin typeface="Times New Roman"/>
                <a:ea typeface="Times New Roman"/>
                <a:cs typeface="Times New Roman"/>
                <a:sym typeface="Times New Roman"/>
              </a:rPr>
              <a:t>value count</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BA2A11D-34FF-B494-7099-943C4B63B641}"/>
              </a:ext>
            </a:extLst>
          </p:cNvPr>
          <p:cNvPicPr>
            <a:picLocks noChangeAspect="1"/>
          </p:cNvPicPr>
          <p:nvPr/>
        </p:nvPicPr>
        <p:blipFill>
          <a:blip r:embed="rId4"/>
          <a:stretch>
            <a:fillRect/>
          </a:stretch>
        </p:blipFill>
        <p:spPr>
          <a:xfrm>
            <a:off x="1975151" y="1114926"/>
            <a:ext cx="10098181" cy="5550241"/>
          </a:xfrm>
          <a:prstGeom prst="rect">
            <a:avLst/>
          </a:prstGeom>
        </p:spPr>
      </p:pic>
    </p:spTree>
    <p:extLst>
      <p:ext uri="{BB962C8B-B14F-4D97-AF65-F5344CB8AC3E}">
        <p14:creationId xmlns:p14="http://schemas.microsoft.com/office/powerpoint/2010/main" val="2007926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Introduction</a:t>
            </a:r>
            <a:endParaRPr sz="2933" b="1">
              <a:solidFill>
                <a:srgbClr val="D313AA"/>
              </a:solidFill>
              <a:latin typeface="Times New Roman"/>
              <a:ea typeface="Times New Roman"/>
              <a:cs typeface="Times New Roman"/>
              <a:sym typeface="Times New Roman"/>
            </a:endParaRPr>
          </a:p>
        </p:txBody>
      </p:sp>
      <p:sp>
        <p:nvSpPr>
          <p:cNvPr id="176" name="Google Shape;176;p2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77" name="Google Shape;177;p2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78" name="Google Shape;178;p23"/>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79" name="Google Shape;179;p23"/>
          <p:cNvSpPr txBox="1"/>
          <p:nvPr/>
        </p:nvSpPr>
        <p:spPr>
          <a:xfrm>
            <a:off x="197167" y="1191567"/>
            <a:ext cx="7364000" cy="4308831"/>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Traditional machine learning algorithms have limitations in incorporating prior knowledge or constraints about physical systems.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Physics-informed machine learning (PIML) is a new approach that seeks to integrate empirical data and physical prior knowledge into machine learning models. </a:t>
            </a:r>
            <a:endParaRPr sz="2400" dirty="0">
              <a:solidFill>
                <a:schemeClr val="dk1"/>
              </a:solidFill>
              <a:highlight>
                <a:srgbClr val="F9F9FE"/>
              </a:highlight>
              <a:latin typeface="Calibri"/>
              <a:ea typeface="Calibri"/>
              <a:cs typeface="Calibri"/>
              <a:sym typeface="Calibri"/>
            </a:endParaRPr>
          </a:p>
          <a:p>
            <a:endParaRPr sz="2400" dirty="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dirty="0">
                <a:solidFill>
                  <a:schemeClr val="dk1"/>
                </a:solidFill>
                <a:highlight>
                  <a:srgbClr val="F9F9FE"/>
                </a:highlight>
                <a:latin typeface="Calibri"/>
                <a:ea typeface="Calibri"/>
                <a:cs typeface="Calibri"/>
                <a:sym typeface="Calibri"/>
              </a:rPr>
              <a:t>The paper presents a survey of recent developments in PIML and discusses its potential applications. </a:t>
            </a:r>
            <a:endParaRPr sz="2400" dirty="0">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Missing streak exploration</a:t>
            </a:r>
            <a:endParaRPr sz="2933" b="1" dirty="0">
              <a:solidFill>
                <a:srgbClr val="3530F4"/>
              </a:solidFill>
              <a:latin typeface="Lobster"/>
              <a:ea typeface="Lobster"/>
              <a:cs typeface="Lobster"/>
              <a:sym typeface="Lobster"/>
            </a:endParaRPr>
          </a:p>
        </p:txBody>
      </p:sp>
      <p:sp>
        <p:nvSpPr>
          <p:cNvPr id="467" name="Google Shape;467;p5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8" name="Google Shape;468;p5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08BF2A-AD76-313E-FB6D-169BA831F1D2}"/>
              </a:ext>
            </a:extLst>
          </p:cNvPr>
          <p:cNvPicPr>
            <a:picLocks noChangeAspect="1"/>
          </p:cNvPicPr>
          <p:nvPr/>
        </p:nvPicPr>
        <p:blipFill rotWithShape="1">
          <a:blip r:embed="rId4"/>
          <a:srcRect l="4259" b="8961"/>
          <a:stretch/>
        </p:blipFill>
        <p:spPr>
          <a:xfrm>
            <a:off x="7505700" y="905327"/>
            <a:ext cx="4542967" cy="5759840"/>
          </a:xfrm>
          <a:prstGeom prst="rect">
            <a:avLst/>
          </a:prstGeom>
        </p:spPr>
      </p:pic>
      <p:pic>
        <p:nvPicPr>
          <p:cNvPr id="6" name="Picture 5" descr="A whiteboard with writing on it&#10;&#10;Description automatically generated">
            <a:extLst>
              <a:ext uri="{FF2B5EF4-FFF2-40B4-BE49-F238E27FC236}">
                <a16:creationId xmlns:a16="http://schemas.microsoft.com/office/drawing/2014/main" id="{9713A392-7880-C481-F6C8-AEB5C6B2E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5" y="3230312"/>
            <a:ext cx="7272549" cy="4124665"/>
          </a:xfrm>
          <a:prstGeom prst="rect">
            <a:avLst/>
          </a:prstGeom>
        </p:spPr>
      </p:pic>
    </p:spTree>
    <p:extLst>
      <p:ext uri="{BB962C8B-B14F-4D97-AF65-F5344CB8AC3E}">
        <p14:creationId xmlns:p14="http://schemas.microsoft.com/office/powerpoint/2010/main" val="1903983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Problem Formulation</a:t>
            </a:r>
            <a:endParaRPr sz="2933" b="1">
              <a:solidFill>
                <a:srgbClr val="D313AA"/>
              </a:solidFill>
              <a:latin typeface="Times New Roman"/>
              <a:ea typeface="Times New Roman"/>
              <a:cs typeface="Times New Roman"/>
              <a:sym typeface="Times New Roman"/>
            </a:endParaRPr>
          </a:p>
        </p:txBody>
      </p:sp>
      <p:sp>
        <p:nvSpPr>
          <p:cNvPr id="186" name="Google Shape;186;p2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87" name="Google Shape;187;p2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88" name="Google Shape;188;p24"/>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189" name="Google Shape;189;p24"/>
          <p:cNvSpPr txBox="1"/>
          <p:nvPr/>
        </p:nvSpPr>
        <p:spPr>
          <a:xfrm>
            <a:off x="143333" y="994401"/>
            <a:ext cx="7834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addresses fundamental problems in physics-informed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Representation methodology for physical knowledge, approach for integrating physical knowledge into machine learning models, and practical problems that PIML resolves are discussed. </a:t>
            </a:r>
            <a:endParaRPr sz="2400">
              <a:latin typeface="Calibri"/>
              <a:ea typeface="Calibri"/>
              <a:cs typeface="Calibri"/>
              <a:sym typeface="Calibri"/>
            </a:endParaRPr>
          </a:p>
        </p:txBody>
      </p:sp>
      <p:sp>
        <p:nvSpPr>
          <p:cNvPr id="190" name="Google Shape;190;p24"/>
          <p:cNvSpPr txBox="1"/>
          <p:nvPr/>
        </p:nvSpPr>
        <p:spPr>
          <a:xfrm>
            <a:off x="143333" y="3752233"/>
            <a:ext cx="11654800" cy="3200836"/>
          </a:xfrm>
          <a:prstGeom prst="rect">
            <a:avLst/>
          </a:prstGeom>
          <a:noFill/>
          <a:ln>
            <a:noFill/>
          </a:ln>
        </p:spPr>
        <p:txBody>
          <a:bodyPr spcFirstLastPara="1" wrap="square" lIns="121900" tIns="121900" rIns="121900" bIns="121900" anchor="t" anchorCtr="0">
            <a:spAutoFit/>
          </a:bodyPr>
          <a:lstStyle/>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proposes a theoretical framework for machine learning problems with physical constraints based on probabilistic graphical models using latent variables to represent the real state of a system that satisfies physical prior constraints.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discusses the challenges associated with incorporating physical prior knowledge into machine learning models such as the need for domain expertise, availability of data, and computational complexity.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Possible Ways towards PIML </a:t>
            </a:r>
            <a:endParaRPr sz="2933" b="1">
              <a:solidFill>
                <a:srgbClr val="D313AA"/>
              </a:solidFill>
              <a:latin typeface="Times New Roman"/>
              <a:ea typeface="Times New Roman"/>
              <a:cs typeface="Times New Roman"/>
              <a:sym typeface="Times New Roman"/>
            </a:endParaRPr>
          </a:p>
        </p:txBody>
      </p:sp>
      <p:sp>
        <p:nvSpPr>
          <p:cNvPr id="197" name="Google Shape;197;p2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98" name="Google Shape;198;p2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4</a:t>
            </a:r>
            <a:endParaRPr sz="2933" b="1">
              <a:solidFill>
                <a:schemeClr val="dk1"/>
              </a:solidFill>
              <a:latin typeface="Arial"/>
              <a:ea typeface="Arial"/>
              <a:cs typeface="Arial"/>
              <a:sym typeface="Arial"/>
            </a:endParaRPr>
          </a:p>
        </p:txBody>
      </p:sp>
      <p:pic>
        <p:nvPicPr>
          <p:cNvPr id="199" name="Google Shape;199;p25"/>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00" name="Google Shape;200;p25"/>
          <p:cNvSpPr txBox="1"/>
          <p:nvPr/>
        </p:nvSpPr>
        <p:spPr>
          <a:xfrm>
            <a:off x="240000" y="985867"/>
            <a:ext cx="72696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incorporation of physical prior knowledge can be achieved through modifications to one or more components of the machine learning model.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Training data, model architecture, loss functions, optimization algorithms, and inference can all be modified to incorporate physical prior knowledge.</a:t>
            </a:r>
            <a:endParaRPr sz="2400">
              <a:latin typeface="Calibri"/>
              <a:ea typeface="Calibri"/>
              <a:cs typeface="Calibri"/>
              <a:sym typeface="Calibri"/>
            </a:endParaRPr>
          </a:p>
        </p:txBody>
      </p:sp>
      <p:sp>
        <p:nvSpPr>
          <p:cNvPr id="201" name="Google Shape;201;p25"/>
          <p:cNvSpPr txBox="1"/>
          <p:nvPr/>
        </p:nvSpPr>
        <p:spPr>
          <a:xfrm>
            <a:off x="240000" y="3817867"/>
            <a:ext cx="112068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discusses several approaches for incorporating physical prior knowledge into machine learning models such as hybrid modeling, probabilistic graphical models, and feature engineering.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also provides examples of how different types of physical prior knowledge can be incorporated into machine learning models such as conservation laws, symmetries, and constitutive relations.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Applications of PIML </a:t>
            </a:r>
            <a:endParaRPr sz="2933" b="1">
              <a:solidFill>
                <a:srgbClr val="D313AA"/>
              </a:solidFill>
              <a:latin typeface="Times New Roman"/>
              <a:ea typeface="Times New Roman"/>
              <a:cs typeface="Times New Roman"/>
              <a:sym typeface="Times New Roman"/>
            </a:endParaRPr>
          </a:p>
        </p:txBody>
      </p:sp>
      <p:sp>
        <p:nvSpPr>
          <p:cNvPr id="208" name="Google Shape;208;p2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09" name="Google Shape;209;p2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5</a:t>
            </a:r>
            <a:endParaRPr sz="2933" b="1" dirty="0">
              <a:solidFill>
                <a:schemeClr val="dk1"/>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11" name="Google Shape;211;p26"/>
          <p:cNvSpPr txBox="1"/>
          <p:nvPr/>
        </p:nvSpPr>
        <p:spPr>
          <a:xfrm>
            <a:off x="143333" y="1020133"/>
            <a:ext cx="7269600" cy="5416827"/>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has been successfully applied in various fields such as fluid dynamics, materials science, and robotics.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incorporating physical prior knowledge into machine learning models, improved performance and better alignment with practical problems that adhere to the laws of physics can be achieved.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examples of successful applications of PIML such as predicting fluid flow behavior in complex geometries, designing new materials with desired properties, and controlling robotic systems.</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Conclusion</a:t>
            </a:r>
            <a:endParaRPr sz="2933" b="1">
              <a:solidFill>
                <a:srgbClr val="D313AA"/>
              </a:solidFill>
              <a:latin typeface="Times New Roman"/>
              <a:ea typeface="Times New Roman"/>
              <a:cs typeface="Times New Roman"/>
              <a:sym typeface="Times New Roman"/>
            </a:endParaRPr>
          </a:p>
        </p:txBody>
      </p:sp>
      <p:sp>
        <p:nvSpPr>
          <p:cNvPr id="218" name="Google Shape;218;p2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19" name="Google Shape;219;p2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6</a:t>
            </a:r>
            <a:endParaRPr sz="2933" b="1" dirty="0">
              <a:solidFill>
                <a:schemeClr val="dk1"/>
              </a:solidFill>
              <a:latin typeface="Arial"/>
              <a:ea typeface="Arial"/>
              <a:cs typeface="Arial"/>
              <a:sym typeface="Arial"/>
            </a:endParaRPr>
          </a:p>
        </p:txBody>
      </p:sp>
      <p:pic>
        <p:nvPicPr>
          <p:cNvPr id="220" name="Google Shape;220;p27"/>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21" name="Google Shape;221;p27"/>
          <p:cNvSpPr txBox="1"/>
          <p:nvPr/>
        </p:nvSpPr>
        <p:spPr>
          <a:xfrm>
            <a:off x="143333" y="1131568"/>
            <a:ext cx="7554800" cy="5047495"/>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PIML is a promising new paradigm for solving physical problems using machine learning.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By integrating empirical data and physical prior knowledge into machine learning models, it is possible to overcome the limitations of traditional machine learning algorithms and achieve improved accuracy and efficiency. </a:t>
            </a:r>
            <a:endParaRPr sz="2400">
              <a:solidFill>
                <a:schemeClr val="dk1"/>
              </a:solidFill>
              <a:highlight>
                <a:srgbClr val="F9F9FE"/>
              </a:highlight>
              <a:latin typeface="Calibri"/>
              <a:ea typeface="Calibri"/>
              <a:cs typeface="Calibri"/>
              <a:sym typeface="Calibri"/>
            </a:endParaRPr>
          </a:p>
          <a:p>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concludes by discussing future directions for research in PIML such as developing more efficient algorithms for incorporating physical prior knowledge, exploring new types of physical prior knowledge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xfrm>
            <a:off x="143333" y="115900"/>
            <a:ext cx="108808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PIML: What we can learn from this paper about predicting GIC</a:t>
            </a:r>
            <a:endParaRPr sz="2933" b="1">
              <a:solidFill>
                <a:srgbClr val="D313AA"/>
              </a:solidFill>
              <a:latin typeface="Times New Roman"/>
              <a:ea typeface="Times New Roman"/>
              <a:cs typeface="Times New Roman"/>
              <a:sym typeface="Times New Roman"/>
            </a:endParaRPr>
          </a:p>
        </p:txBody>
      </p:sp>
      <p:sp>
        <p:nvSpPr>
          <p:cNvPr id="228" name="Google Shape;228;p2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29" name="Google Shape;229;p2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pic>
        <p:nvPicPr>
          <p:cNvPr id="230" name="Google Shape;230;p28"/>
          <p:cNvPicPr preferRelativeResize="0"/>
          <p:nvPr/>
        </p:nvPicPr>
        <p:blipFill>
          <a:blip r:embed="rId4">
            <a:alphaModFix/>
          </a:blip>
          <a:stretch>
            <a:fillRect/>
          </a:stretch>
        </p:blipFill>
        <p:spPr>
          <a:xfrm>
            <a:off x="7977834" y="871634"/>
            <a:ext cx="4095501" cy="2263700"/>
          </a:xfrm>
          <a:prstGeom prst="rect">
            <a:avLst/>
          </a:prstGeom>
          <a:noFill/>
          <a:ln>
            <a:noFill/>
          </a:ln>
        </p:spPr>
      </p:pic>
      <p:sp>
        <p:nvSpPr>
          <p:cNvPr id="231" name="Google Shape;231;p28"/>
          <p:cNvSpPr txBox="1"/>
          <p:nvPr/>
        </p:nvSpPr>
        <p:spPr>
          <a:xfrm>
            <a:off x="0" y="823000"/>
            <a:ext cx="7880400" cy="283150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does not specifically address GIC prediction.</a:t>
            </a:r>
            <a:endParaRPr sz="2400">
              <a:solidFill>
                <a:schemeClr val="dk1"/>
              </a:solidFill>
              <a:highlight>
                <a:srgbClr val="F9F9FE"/>
              </a:highlight>
              <a:latin typeface="Calibri"/>
              <a:ea typeface="Calibri"/>
              <a:cs typeface="Calibri"/>
              <a:sym typeface="Calibri"/>
            </a:endParaRPr>
          </a:p>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The paper provides a theoretical framework for incorporating physical prior knowledge into machine learning models. This approach can be useful in predicting GIC by leveraging empirical data and available physical prior knowledge to improve performance on tasks that involve a physical mechanism. </a:t>
            </a:r>
            <a:endParaRPr sz="2400">
              <a:solidFill>
                <a:schemeClr val="dk1"/>
              </a:solidFill>
              <a:highlight>
                <a:srgbClr val="F9F9FE"/>
              </a:highlight>
              <a:latin typeface="Calibri"/>
              <a:ea typeface="Calibri"/>
              <a:cs typeface="Calibri"/>
              <a:sym typeface="Calibri"/>
            </a:endParaRPr>
          </a:p>
        </p:txBody>
      </p:sp>
      <p:sp>
        <p:nvSpPr>
          <p:cNvPr id="232" name="Google Shape;232;p28"/>
          <p:cNvSpPr txBox="1"/>
          <p:nvPr/>
        </p:nvSpPr>
        <p:spPr>
          <a:xfrm>
            <a:off x="0" y="3697867"/>
            <a:ext cx="12012400" cy="3570168"/>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fa-IR" sz="2400">
                <a:solidFill>
                  <a:schemeClr val="dk1"/>
                </a:solidFill>
                <a:highlight>
                  <a:srgbClr val="F9F9FE"/>
                </a:highlight>
                <a:latin typeface="Calibri"/>
                <a:ea typeface="Calibri"/>
                <a:cs typeface="Calibri"/>
                <a:sym typeface="Calibri"/>
              </a:rPr>
              <a:t>For example, the paper mentions that PIML has been applied in several topics of geography, including seismology, which involves the study of earthquakes and their effects on the Earth's magnetic field. Similarly, GIC is caused by variations in the Earth's magnetic field due to solar storms and other space weather events. By incorporating physical prior knowledge about the Earth's magnetic field and its interactions with solar wind and other factors, PIML can help improve predictions of GIC. This could involve modifying components of machine learning models such as training data, model architecture, loss functions, optimization algorithms, and inference to incorporate physical prior knowledge. </a:t>
            </a:r>
            <a:endParaRPr sz="2400">
              <a:solidFill>
                <a:schemeClr val="dk1"/>
              </a:solidFill>
              <a:highlight>
                <a:srgbClr val="F9F9FE"/>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Replicate the Amy Keesee’s work</a:t>
            </a:r>
            <a:endParaRPr sz="2933" b="1">
              <a:solidFill>
                <a:srgbClr val="3530F4"/>
              </a:solidFill>
              <a:latin typeface="Lobster"/>
              <a:ea typeface="Lobster"/>
              <a:cs typeface="Lobster"/>
              <a:sym typeface="Lobster"/>
            </a:endParaRPr>
          </a:p>
        </p:txBody>
      </p:sp>
      <p:sp>
        <p:nvSpPr>
          <p:cNvPr id="239" name="Google Shape;239;p2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40" name="Google Shape;240;p2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sp>
        <p:nvSpPr>
          <p:cNvPr id="241" name="Google Shape;241;p29"/>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pic>
        <p:nvPicPr>
          <p:cNvPr id="242" name="Google Shape;242;p29"/>
          <p:cNvPicPr preferRelativeResize="0"/>
          <p:nvPr/>
        </p:nvPicPr>
        <p:blipFill>
          <a:blip r:embed="rId4">
            <a:alphaModFix/>
          </a:blip>
          <a:stretch>
            <a:fillRect/>
          </a:stretch>
        </p:blipFill>
        <p:spPr>
          <a:xfrm>
            <a:off x="6652273" y="1057743"/>
            <a:ext cx="5421065" cy="4095667"/>
          </a:xfrm>
          <a:prstGeom prst="rect">
            <a:avLst/>
          </a:prstGeom>
          <a:noFill/>
          <a:ln>
            <a:noFill/>
          </a:ln>
        </p:spPr>
      </p:pic>
      <p:sp>
        <p:nvSpPr>
          <p:cNvPr id="243" name="Google Shape;243;p29"/>
          <p:cNvSpPr txBox="1"/>
          <p:nvPr/>
        </p:nvSpPr>
        <p:spPr>
          <a:xfrm>
            <a:off x="222900" y="1440200"/>
            <a:ext cx="6318000" cy="3588634"/>
          </a:xfrm>
          <a:prstGeom prst="rect">
            <a:avLst/>
          </a:prstGeom>
          <a:noFill/>
          <a:ln>
            <a:noFill/>
          </a:ln>
        </p:spPr>
        <p:txBody>
          <a:bodyPr spcFirstLastPara="1" wrap="square" lIns="121900" tIns="121900" rIns="121900" bIns="121900" anchor="t" anchorCtr="0">
            <a:spAutoFit/>
          </a:bodyPr>
          <a:lstStyle/>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My experience during my master's program</a:t>
            </a:r>
            <a:endParaRPr sz="2400">
              <a:solidFill>
                <a:schemeClr val="dk1"/>
              </a:solidFill>
              <a:highlight>
                <a:srgbClr val="FFFFFF"/>
              </a:highlight>
              <a:latin typeface="Calibri"/>
              <a:ea typeface="Calibri"/>
              <a:cs typeface="Calibri"/>
              <a:sym typeface="Calibri"/>
            </a:endParaRPr>
          </a:p>
          <a:p>
            <a:pPr>
              <a:lnSpc>
                <a:spcPct val="115000"/>
              </a:lnSpc>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marL="609585" indent="-457189">
              <a:lnSpc>
                <a:spcPct val="115000"/>
              </a:lnSpc>
              <a:buClr>
                <a:schemeClr val="dk1"/>
              </a:buClr>
              <a:buSzPts val="1800"/>
              <a:buFont typeface="Calibri"/>
              <a:buChar char="❖"/>
            </a:pPr>
            <a:r>
              <a:rPr lang="fa-IR" sz="2400">
                <a:solidFill>
                  <a:schemeClr val="dk1"/>
                </a:solidFill>
                <a:highlight>
                  <a:srgbClr val="FFFFFF"/>
                </a:highlight>
                <a:latin typeface="Calibri"/>
                <a:ea typeface="Calibri"/>
                <a:cs typeface="Calibri"/>
                <a:sym typeface="Calibri"/>
              </a:rPr>
              <a:t>Replicating a couple of your works as part of my summer project. </a:t>
            </a: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pPr>
              <a:lnSpc>
                <a:spcPct val="115000"/>
              </a:lnSpc>
              <a:buClr>
                <a:schemeClr val="dk1"/>
              </a:buClr>
              <a:buSzPts val="1100"/>
            </a:pPr>
            <a:endParaRPr sz="2400">
              <a:solidFill>
                <a:schemeClr val="dk1"/>
              </a:solidFill>
              <a:highlight>
                <a:srgbClr val="FFFFFF"/>
              </a:highlight>
              <a:latin typeface="Calibri"/>
              <a:ea typeface="Calibri"/>
              <a:cs typeface="Calibri"/>
              <a:sym typeface="Calibri"/>
            </a:endParaRPr>
          </a:p>
          <a:p>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0"/>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4</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06/15/2023</a:t>
            </a:r>
          </a:p>
        </p:txBody>
      </p:sp>
      <p:pic>
        <p:nvPicPr>
          <p:cNvPr id="3" name="Picture 2" descr="A blue background with white text&#10;&#10;Description automatically generated">
            <a:extLst>
              <a:ext uri="{FF2B5EF4-FFF2-40B4-BE49-F238E27FC236}">
                <a16:creationId xmlns:a16="http://schemas.microsoft.com/office/drawing/2014/main" id="{8EECC868-45F3-7467-3D77-A69DD7ACCEFE}"/>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56" name="Google Shape;256;p3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57" name="Google Shape;257;p3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58" name="Google Shape;258;p31"/>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1</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05/25/2023</a:t>
            </a:r>
          </a:p>
        </p:txBody>
      </p:sp>
      <p:pic>
        <p:nvPicPr>
          <p:cNvPr id="5" name="Picture 4" descr="A blue background with white text&#10;&#10;Description automatically generated">
            <a:extLst>
              <a:ext uri="{FF2B5EF4-FFF2-40B4-BE49-F238E27FC236}">
                <a16:creationId xmlns:a16="http://schemas.microsoft.com/office/drawing/2014/main" id="{FE8722C8-D85A-ACEC-4E15-FDF69E59F2CC}"/>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2"/>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5</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06/22/2023</a:t>
            </a:r>
          </a:p>
        </p:txBody>
      </p:sp>
      <p:pic>
        <p:nvPicPr>
          <p:cNvPr id="3" name="Picture 2" descr="A blue background with white text&#10;&#10;Description automatically generated">
            <a:extLst>
              <a:ext uri="{FF2B5EF4-FFF2-40B4-BE49-F238E27FC236}">
                <a16:creationId xmlns:a16="http://schemas.microsoft.com/office/drawing/2014/main" id="{F5F106A1-0E7F-F467-29B1-8CCAB2F65255}"/>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71" name="Google Shape;271;p3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72" name="Google Shape;272;p3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73" name="Google Shape;273;p33"/>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6</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06/29/2023</a:t>
            </a:r>
          </a:p>
        </p:txBody>
      </p:sp>
      <p:pic>
        <p:nvPicPr>
          <p:cNvPr id="3" name="Picture 2" descr="A blue background with white text&#10;&#10;Description automatically generated">
            <a:extLst>
              <a:ext uri="{FF2B5EF4-FFF2-40B4-BE49-F238E27FC236}">
                <a16:creationId xmlns:a16="http://schemas.microsoft.com/office/drawing/2014/main" id="{F0BB6EA2-757C-B106-2DE3-3850884C95E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Canceled</a:t>
            </a:r>
            <a:endParaRPr sz="2933" b="1">
              <a:solidFill>
                <a:srgbClr val="3530F4"/>
              </a:solidFill>
              <a:latin typeface="Lobster"/>
              <a:ea typeface="Lobster"/>
              <a:cs typeface="Lobster"/>
              <a:sym typeface="Lobster"/>
            </a:endParaRPr>
          </a:p>
        </p:txBody>
      </p:sp>
      <p:sp>
        <p:nvSpPr>
          <p:cNvPr id="286" name="Google Shape;286;p3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287" name="Google Shape;287;p3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288" name="Google Shape;288;p35"/>
          <p:cNvSpPr txBox="1"/>
          <p:nvPr/>
        </p:nvSpPr>
        <p:spPr>
          <a:xfrm>
            <a:off x="694367" y="1705933"/>
            <a:ext cx="85640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7</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07/06/2023</a:t>
            </a:r>
          </a:p>
        </p:txBody>
      </p:sp>
      <p:pic>
        <p:nvPicPr>
          <p:cNvPr id="3" name="Picture 2" descr="A blue background with white text&#10;&#10;Description automatically generated">
            <a:extLst>
              <a:ext uri="{FF2B5EF4-FFF2-40B4-BE49-F238E27FC236}">
                <a16:creationId xmlns:a16="http://schemas.microsoft.com/office/drawing/2014/main" id="{3CD7903D-4C78-5A13-3443-AAC4227E01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GitHub</a:t>
            </a:r>
            <a:endParaRPr sz="2933" b="1">
              <a:solidFill>
                <a:srgbClr val="3530F4"/>
              </a:solidFill>
              <a:latin typeface="Lobster"/>
              <a:ea typeface="Lobster"/>
              <a:cs typeface="Lobster"/>
              <a:sym typeface="Lobster"/>
            </a:endParaRPr>
          </a:p>
        </p:txBody>
      </p:sp>
      <p:sp>
        <p:nvSpPr>
          <p:cNvPr id="301" name="Google Shape;301;p3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02" name="Google Shape;302;p3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7AD02B7-7508-4230-BD57-7A27F8E586FB}"/>
              </a:ext>
            </a:extLst>
          </p:cNvPr>
          <p:cNvPicPr>
            <a:picLocks noChangeAspect="1"/>
          </p:cNvPicPr>
          <p:nvPr/>
        </p:nvPicPr>
        <p:blipFill>
          <a:blip r:embed="rId4"/>
          <a:stretch>
            <a:fillRect/>
          </a:stretch>
        </p:blipFill>
        <p:spPr>
          <a:xfrm>
            <a:off x="751124" y="998310"/>
            <a:ext cx="10689753" cy="56668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README.md</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Folder</a:t>
            </a:r>
            <a:r>
              <a:rPr lang="en-US" sz="2933" b="1" dirty="0">
                <a:solidFill>
                  <a:srgbClr val="2626FA"/>
                </a:solidFill>
                <a:latin typeface="Times New Roman"/>
                <a:ea typeface="Times New Roman"/>
                <a:cs typeface="Times New Roman"/>
                <a:sym typeface="Times New Roman"/>
              </a:rPr>
              <a:t> PATH listing</a:t>
            </a:r>
            <a:endParaRPr sz="2933" b="1" dirty="0">
              <a:solidFill>
                <a:srgbClr val="2626FA"/>
              </a:solidFill>
              <a:latin typeface="Lobster"/>
              <a:ea typeface="Lobster"/>
              <a:cs typeface="Lobster"/>
              <a:sym typeface="Lobster"/>
            </a:endParaRPr>
          </a:p>
        </p:txBody>
      </p:sp>
      <p:sp>
        <p:nvSpPr>
          <p:cNvPr id="310" name="Google Shape;310;p3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11" name="Google Shape;311;p3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B00FFDE-FCBB-2A22-A949-A511A1BFCC14}"/>
              </a:ext>
            </a:extLst>
          </p:cNvPr>
          <p:cNvPicPr>
            <a:picLocks noChangeAspect="1"/>
          </p:cNvPicPr>
          <p:nvPr/>
        </p:nvPicPr>
        <p:blipFill>
          <a:blip r:embed="rId4"/>
          <a:stretch>
            <a:fillRect/>
          </a:stretch>
        </p:blipFill>
        <p:spPr>
          <a:xfrm>
            <a:off x="143331" y="921869"/>
            <a:ext cx="3108639" cy="5690235"/>
          </a:xfrm>
          <a:prstGeom prst="rect">
            <a:avLst/>
          </a:prstGeom>
        </p:spPr>
      </p:pic>
      <p:pic>
        <p:nvPicPr>
          <p:cNvPr id="7" name="Picture 6">
            <a:extLst>
              <a:ext uri="{FF2B5EF4-FFF2-40B4-BE49-F238E27FC236}">
                <a16:creationId xmlns:a16="http://schemas.microsoft.com/office/drawing/2014/main" id="{3D1FF755-861A-AC51-31C2-3C29031A0422}"/>
              </a:ext>
            </a:extLst>
          </p:cNvPr>
          <p:cNvPicPr>
            <a:picLocks noChangeAspect="1"/>
          </p:cNvPicPr>
          <p:nvPr/>
        </p:nvPicPr>
        <p:blipFill>
          <a:blip r:embed="rId5"/>
          <a:stretch>
            <a:fillRect/>
          </a:stretch>
        </p:blipFill>
        <p:spPr>
          <a:xfrm>
            <a:off x="3971469" y="962148"/>
            <a:ext cx="8077200" cy="57030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4. </a:t>
            </a:r>
            <a:r>
              <a:rPr lang="fa-IR" sz="2933" b="1" dirty="0">
                <a:solidFill>
                  <a:srgbClr val="D313AA"/>
                </a:solidFill>
                <a:latin typeface="Times New Roman"/>
                <a:ea typeface="Times New Roman"/>
                <a:cs typeface="Times New Roman"/>
                <a:sym typeface="Times New Roman"/>
              </a:rPr>
              <a:t>Concepts</a:t>
            </a:r>
            <a:r>
              <a:rPr lang="en-US" sz="2933" b="1" dirty="0">
                <a:solidFill>
                  <a:srgbClr val="D313AA"/>
                </a:solidFill>
                <a:latin typeface="Times New Roman"/>
                <a:ea typeface="Times New Roman"/>
                <a:cs typeface="Times New Roman"/>
                <a:sym typeface="Times New Roman"/>
              </a:rPr>
              <a:t> _ Books _ Papers</a:t>
            </a:r>
            <a:r>
              <a:rPr lang="en-US" sz="2933" b="1" dirty="0">
                <a:latin typeface="Times New Roman"/>
                <a:ea typeface="Times New Roman"/>
                <a:cs typeface="Times New Roman"/>
                <a:sym typeface="Times New Roman"/>
              </a:rPr>
              <a:t> | </a:t>
            </a:r>
            <a:r>
              <a:rPr lang="en-US" sz="2933" b="1" dirty="0" err="1">
                <a:solidFill>
                  <a:srgbClr val="2626FA"/>
                </a:solidFill>
                <a:latin typeface="Times New Roman"/>
                <a:cs typeface="Times New Roman"/>
                <a:sym typeface="Times New Roman"/>
              </a:rPr>
              <a:t>Concepts.docs</a:t>
            </a:r>
            <a:r>
              <a:rPr lang="en-US" sz="2933" b="1" dirty="0">
                <a:solidFill>
                  <a:srgbClr val="2626FA"/>
                </a:solidFill>
                <a:latin typeface="Times New Roman"/>
                <a:cs typeface="Times New Roman"/>
                <a:sym typeface="Times New Roman"/>
              </a:rPr>
              <a:t> </a:t>
            </a:r>
            <a:endParaRPr sz="2933" b="1" dirty="0">
              <a:solidFill>
                <a:srgbClr val="2626FA"/>
              </a:solidFill>
              <a:latin typeface="Times New Roman"/>
              <a:cs typeface="Times New Roman"/>
              <a:sym typeface="Lobster"/>
            </a:endParaRPr>
          </a:p>
        </p:txBody>
      </p:sp>
      <p:sp>
        <p:nvSpPr>
          <p:cNvPr id="403" name="Google Shape;403;p4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04" name="Google Shape;404;p4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DC00A0A-660A-893F-AB17-4BCBA1C32B8F}"/>
              </a:ext>
            </a:extLst>
          </p:cNvPr>
          <p:cNvPicPr>
            <a:picLocks noChangeAspect="1"/>
          </p:cNvPicPr>
          <p:nvPr/>
        </p:nvPicPr>
        <p:blipFill>
          <a:blip r:embed="rId4"/>
          <a:stretch>
            <a:fillRect/>
          </a:stretch>
        </p:blipFill>
        <p:spPr>
          <a:xfrm>
            <a:off x="7876465" y="921869"/>
            <a:ext cx="4196868" cy="5751500"/>
          </a:xfrm>
          <a:prstGeom prst="rect">
            <a:avLst/>
          </a:prstGeom>
        </p:spPr>
      </p:pic>
      <p:pic>
        <p:nvPicPr>
          <p:cNvPr id="4" name="Picture 3">
            <a:extLst>
              <a:ext uri="{FF2B5EF4-FFF2-40B4-BE49-F238E27FC236}">
                <a16:creationId xmlns:a16="http://schemas.microsoft.com/office/drawing/2014/main" id="{3D062613-2D0F-C59B-9BEA-57764AE1B34C}"/>
              </a:ext>
            </a:extLst>
          </p:cNvPr>
          <p:cNvPicPr>
            <a:picLocks noChangeAspect="1"/>
          </p:cNvPicPr>
          <p:nvPr/>
        </p:nvPicPr>
        <p:blipFill>
          <a:blip r:embed="rId5"/>
          <a:stretch>
            <a:fillRect/>
          </a:stretch>
        </p:blipFill>
        <p:spPr>
          <a:xfrm>
            <a:off x="143333" y="921869"/>
            <a:ext cx="6917868" cy="4884456"/>
          </a:xfrm>
          <a:prstGeom prst="rect">
            <a:avLst/>
          </a:prstGeom>
        </p:spPr>
      </p:pic>
      <p:sp>
        <p:nvSpPr>
          <p:cNvPr id="5" name="Arrow: Right 4">
            <a:extLst>
              <a:ext uri="{FF2B5EF4-FFF2-40B4-BE49-F238E27FC236}">
                <a16:creationId xmlns:a16="http://schemas.microsoft.com/office/drawing/2014/main" id="{3AED4DFB-9C35-A0E9-84E4-E0FDBC23E73A}"/>
              </a:ext>
            </a:extLst>
          </p:cNvPr>
          <p:cNvSpPr/>
          <p:nvPr/>
        </p:nvSpPr>
        <p:spPr>
          <a:xfrm>
            <a:off x="541867" y="989601"/>
            <a:ext cx="72390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provided by Talha</a:t>
            </a:r>
            <a:endParaRPr sz="2933" b="1" dirty="0">
              <a:solidFill>
                <a:srgbClr val="2626FA"/>
              </a:solidFill>
              <a:latin typeface="Lobster"/>
              <a:ea typeface="Lobster"/>
              <a:cs typeface="Lobster"/>
              <a:sym typeface="Lobster"/>
            </a:endParaRPr>
          </a:p>
        </p:txBody>
      </p:sp>
      <p:sp>
        <p:nvSpPr>
          <p:cNvPr id="320" name="Google Shape;320;p3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21" name="Google Shape;321;p3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4">
            <a:alphaModFix/>
          </a:blip>
          <a:srcRect r="48130"/>
          <a:stretch/>
        </p:blipFill>
        <p:spPr>
          <a:xfrm>
            <a:off x="2780487" y="1025785"/>
            <a:ext cx="2582333" cy="5665649"/>
          </a:xfrm>
          <a:prstGeom prst="rect">
            <a:avLst/>
          </a:prstGeom>
          <a:noFill/>
          <a:ln>
            <a:noFill/>
          </a:ln>
        </p:spPr>
      </p:pic>
      <p:pic>
        <p:nvPicPr>
          <p:cNvPr id="323" name="Google Shape;323;p39"/>
          <p:cNvPicPr preferRelativeResize="0"/>
          <p:nvPr/>
        </p:nvPicPr>
        <p:blipFill>
          <a:blip r:embed="rId5">
            <a:alphaModFix/>
          </a:blip>
          <a:stretch>
            <a:fillRect/>
          </a:stretch>
        </p:blipFill>
        <p:spPr>
          <a:xfrm>
            <a:off x="9421853" y="1076585"/>
            <a:ext cx="2651475" cy="5665649"/>
          </a:xfrm>
          <a:prstGeom prst="rect">
            <a:avLst/>
          </a:prstGeom>
          <a:noFill/>
          <a:ln>
            <a:noFill/>
          </a:ln>
        </p:spPr>
      </p:pic>
      <p:pic>
        <p:nvPicPr>
          <p:cNvPr id="324" name="Google Shape;324;p39"/>
          <p:cNvPicPr preferRelativeResize="0"/>
          <p:nvPr/>
        </p:nvPicPr>
        <p:blipFill>
          <a:blip r:embed="rId6">
            <a:alphaModFix/>
          </a:blip>
          <a:stretch>
            <a:fillRect/>
          </a:stretch>
        </p:blipFill>
        <p:spPr>
          <a:xfrm>
            <a:off x="5523687" y="1076585"/>
            <a:ext cx="3556099" cy="5665649"/>
          </a:xfrm>
          <a:prstGeom prst="rect">
            <a:avLst/>
          </a:prstGeom>
          <a:noFill/>
          <a:ln>
            <a:noFill/>
          </a:ln>
        </p:spPr>
      </p:pic>
      <p:pic>
        <p:nvPicPr>
          <p:cNvPr id="2" name="Picture 1">
            <a:extLst>
              <a:ext uri="{FF2B5EF4-FFF2-40B4-BE49-F238E27FC236}">
                <a16:creationId xmlns:a16="http://schemas.microsoft.com/office/drawing/2014/main" id="{79F26B72-98E6-884F-5DD8-521800237F77}"/>
              </a:ext>
            </a:extLst>
          </p:cNvPr>
          <p:cNvPicPr>
            <a:picLocks noChangeAspect="1"/>
          </p:cNvPicPr>
          <p:nvPr/>
        </p:nvPicPr>
        <p:blipFill>
          <a:blip r:embed="rId7"/>
          <a:stretch>
            <a:fillRect/>
          </a:stretch>
        </p:blipFill>
        <p:spPr>
          <a:xfrm>
            <a:off x="143333" y="921869"/>
            <a:ext cx="2451735" cy="4487799"/>
          </a:xfrm>
          <a:prstGeom prst="rect">
            <a:avLst/>
          </a:prstGeom>
        </p:spPr>
      </p:pic>
      <p:sp>
        <p:nvSpPr>
          <p:cNvPr id="3" name="Arrow: Right 2">
            <a:extLst>
              <a:ext uri="{FF2B5EF4-FFF2-40B4-BE49-F238E27FC236}">
                <a16:creationId xmlns:a16="http://schemas.microsoft.com/office/drawing/2014/main" id="{F09D9B9A-670D-FA8F-6B6A-8816B53C50FB}"/>
              </a:ext>
            </a:extLst>
          </p:cNvPr>
          <p:cNvSpPr/>
          <p:nvPr/>
        </p:nvSpPr>
        <p:spPr>
          <a:xfrm>
            <a:off x="728134" y="3911133"/>
            <a:ext cx="2005685"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GIC data exploration</a:t>
            </a:r>
            <a:endParaRPr sz="2933" b="1" dirty="0">
              <a:solidFill>
                <a:srgbClr val="2626FA"/>
              </a:solidFill>
              <a:latin typeface="Lobster"/>
              <a:ea typeface="Lobster"/>
              <a:cs typeface="Lobster"/>
              <a:sym typeface="Lobster"/>
            </a:endParaRPr>
          </a:p>
        </p:txBody>
      </p:sp>
      <p:sp>
        <p:nvSpPr>
          <p:cNvPr id="342" name="Google Shape;342;p4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43" name="Google Shape;343;p4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6C6DEEB-C2E9-FEAB-0688-8484D7A0A243}"/>
              </a:ext>
            </a:extLst>
          </p:cNvPr>
          <p:cNvPicPr>
            <a:picLocks noChangeAspect="1"/>
          </p:cNvPicPr>
          <p:nvPr/>
        </p:nvPicPr>
        <p:blipFill>
          <a:blip r:embed="rId4"/>
          <a:stretch>
            <a:fillRect/>
          </a:stretch>
        </p:blipFill>
        <p:spPr>
          <a:xfrm>
            <a:off x="5300134" y="927596"/>
            <a:ext cx="4809668" cy="5814504"/>
          </a:xfrm>
          <a:prstGeom prst="rect">
            <a:avLst/>
          </a:prstGeom>
        </p:spPr>
      </p:pic>
      <p:pic>
        <p:nvPicPr>
          <p:cNvPr id="4" name="Picture 3">
            <a:extLst>
              <a:ext uri="{FF2B5EF4-FFF2-40B4-BE49-F238E27FC236}">
                <a16:creationId xmlns:a16="http://schemas.microsoft.com/office/drawing/2014/main" id="{E2F24613-AA35-12A5-8EB4-873F7C00E41A}"/>
              </a:ext>
            </a:extLst>
          </p:cNvPr>
          <p:cNvPicPr>
            <a:picLocks noChangeAspect="1"/>
          </p:cNvPicPr>
          <p:nvPr/>
        </p:nvPicPr>
        <p:blipFill>
          <a:blip r:embed="rId5"/>
          <a:stretch>
            <a:fillRect/>
          </a:stretch>
        </p:blipFill>
        <p:spPr>
          <a:xfrm>
            <a:off x="143333" y="921869"/>
            <a:ext cx="3184068" cy="5828305"/>
          </a:xfrm>
          <a:prstGeom prst="rect">
            <a:avLst/>
          </a:prstGeom>
        </p:spPr>
      </p:pic>
      <p:sp>
        <p:nvSpPr>
          <p:cNvPr id="5" name="Arrow: Right 4">
            <a:extLst>
              <a:ext uri="{FF2B5EF4-FFF2-40B4-BE49-F238E27FC236}">
                <a16:creationId xmlns:a16="http://schemas.microsoft.com/office/drawing/2014/main" id="{C83E660E-7A6F-F580-8B45-BA427FE8A6F0}"/>
              </a:ext>
            </a:extLst>
          </p:cNvPr>
          <p:cNvSpPr/>
          <p:nvPr/>
        </p:nvSpPr>
        <p:spPr>
          <a:xfrm>
            <a:off x="863600" y="5041067"/>
            <a:ext cx="3098800" cy="314267"/>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Arrow: Right 5">
            <a:extLst>
              <a:ext uri="{FF2B5EF4-FFF2-40B4-BE49-F238E27FC236}">
                <a16:creationId xmlns:a16="http://schemas.microsoft.com/office/drawing/2014/main" id="{1F102305-8241-CB47-7335-AFB89F6CD6BA}"/>
              </a:ext>
            </a:extLst>
          </p:cNvPr>
          <p:cNvSpPr/>
          <p:nvPr/>
        </p:nvSpPr>
        <p:spPr>
          <a:xfrm>
            <a:off x="7416799" y="2091267"/>
            <a:ext cx="4656532" cy="474133"/>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04" name="Google Shape;104;p1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sp>
        <p:nvSpPr>
          <p:cNvPr id="105" name="Google Shape;105;p15"/>
          <p:cNvSpPr txBox="1"/>
          <p:nvPr/>
        </p:nvSpPr>
        <p:spPr>
          <a:xfrm>
            <a:off x="143332" y="955941"/>
            <a:ext cx="9571200" cy="5047495"/>
          </a:xfrm>
          <a:prstGeom prst="rect">
            <a:avLst/>
          </a:prstGeom>
          <a:no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fa-IR" sz="2400" dirty="0">
                <a:latin typeface="Calibri"/>
                <a:ea typeface="Calibri"/>
                <a:cs typeface="Calibri"/>
                <a:sym typeface="Calibri"/>
              </a:rPr>
              <a:t>System Set-up and Files management</a:t>
            </a:r>
            <a:endParaRPr sz="2400" dirty="0">
              <a:latin typeface="Calibri"/>
              <a:ea typeface="Calibri"/>
              <a:cs typeface="Calibri"/>
              <a:sym typeface="Calibri"/>
            </a:endParaRPr>
          </a:p>
          <a:p>
            <a:pPr marL="342900" indent="-342900">
              <a:buFont typeface="Arial" panose="020B0604020202020204" pitchFamily="34" charset="0"/>
              <a:buChar char="•"/>
            </a:pPr>
            <a:endParaRPr sz="2400" dirty="0">
              <a:latin typeface="Calibri"/>
              <a:ea typeface="Calibri"/>
              <a:cs typeface="Calibri"/>
              <a:sym typeface="Calibri"/>
            </a:endParaRPr>
          </a:p>
          <a:p>
            <a:pPr marL="342900" indent="-3429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Literature Review and Idea Generation</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Discussion with Talha</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Data Acquisition</a:t>
            </a: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endParaRPr sz="2400" dirty="0">
              <a:latin typeface="Calibri"/>
              <a:ea typeface="Calibri"/>
              <a:cs typeface="Calibri"/>
              <a:sym typeface="Calibri"/>
            </a:endParaRPr>
          </a:p>
          <a:p>
            <a:pPr marL="342900" indent="-342900">
              <a:buClr>
                <a:schemeClr val="dk1"/>
              </a:buClr>
              <a:buSzPts val="1100"/>
              <a:buFont typeface="Arial" panose="020B0604020202020204" pitchFamily="34" charset="0"/>
              <a:buChar char="•"/>
            </a:pPr>
            <a:r>
              <a:rPr lang="fa-IR" sz="2400" dirty="0">
                <a:latin typeface="Calibri"/>
                <a:ea typeface="Calibri"/>
                <a:cs typeface="Calibri"/>
                <a:sym typeface="Calibri"/>
              </a:rPr>
              <a:t>Need for Additional Suggestions</a:t>
            </a:r>
            <a:endParaRPr sz="2400" dirty="0">
              <a:latin typeface="Calibri"/>
              <a:ea typeface="Calibri"/>
              <a:cs typeface="Calibri"/>
              <a:sym typeface="Calibri"/>
            </a:endParaRPr>
          </a:p>
        </p:txBody>
      </p:sp>
      <p:sp>
        <p:nvSpPr>
          <p:cNvPr id="106" name="Google Shape;106;p1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Tasks</a:t>
            </a:r>
            <a:endParaRPr sz="2933" b="1">
              <a:solidFill>
                <a:srgbClr val="3530F4"/>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2. Code</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Data acquisition method</a:t>
            </a:r>
            <a:r>
              <a:rPr lang="en-US" sz="2933" b="1" dirty="0">
                <a:solidFill>
                  <a:srgbClr val="2626FA"/>
                </a:solidFill>
                <a:latin typeface="Times New Roman"/>
                <a:ea typeface="Times New Roman"/>
                <a:cs typeface="Times New Roman"/>
                <a:sym typeface="Times New Roman"/>
              </a:rPr>
              <a:t> </a:t>
            </a:r>
            <a:r>
              <a:rPr lang="en-US" sz="2933" b="1" dirty="0">
                <a:latin typeface="Times New Roman"/>
                <a:ea typeface="Times New Roman"/>
                <a:cs typeface="Times New Roman"/>
                <a:sym typeface="Times New Roman"/>
              </a:rPr>
              <a:t>(Thanks Talha)</a:t>
            </a:r>
            <a:endParaRPr sz="2933" b="1" dirty="0">
              <a:latin typeface="Lobster"/>
              <a:ea typeface="Lobster"/>
              <a:cs typeface="Lobster"/>
              <a:sym typeface="Lobster"/>
            </a:endParaRPr>
          </a:p>
        </p:txBody>
      </p:sp>
      <p:sp>
        <p:nvSpPr>
          <p:cNvPr id="331" name="Google Shape;331;p4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32" name="Google Shape;332;p4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33" name="Google Shape;333;p40"/>
          <p:cNvPicPr preferRelativeResize="0"/>
          <p:nvPr/>
        </p:nvPicPr>
        <p:blipFill>
          <a:blip r:embed="rId4">
            <a:alphaModFix/>
          </a:blip>
          <a:stretch>
            <a:fillRect/>
          </a:stretch>
        </p:blipFill>
        <p:spPr>
          <a:xfrm>
            <a:off x="2903469" y="871633"/>
            <a:ext cx="2406700" cy="5923467"/>
          </a:xfrm>
          <a:prstGeom prst="rect">
            <a:avLst/>
          </a:prstGeom>
          <a:noFill/>
          <a:ln>
            <a:noFill/>
          </a:ln>
        </p:spPr>
      </p:pic>
      <p:pic>
        <p:nvPicPr>
          <p:cNvPr id="334" name="Google Shape;334;p40"/>
          <p:cNvPicPr preferRelativeResize="0"/>
          <p:nvPr/>
        </p:nvPicPr>
        <p:blipFill rotWithShape="1">
          <a:blip r:embed="rId5">
            <a:alphaModFix/>
          </a:blip>
          <a:srcRect r="10926"/>
          <a:stretch/>
        </p:blipFill>
        <p:spPr>
          <a:xfrm>
            <a:off x="5420236" y="989151"/>
            <a:ext cx="2140499" cy="5665651"/>
          </a:xfrm>
          <a:prstGeom prst="rect">
            <a:avLst/>
          </a:prstGeom>
          <a:noFill/>
          <a:ln>
            <a:noFill/>
          </a:ln>
        </p:spPr>
      </p:pic>
      <p:pic>
        <p:nvPicPr>
          <p:cNvPr id="335" name="Google Shape;335;p40"/>
          <p:cNvPicPr preferRelativeResize="0"/>
          <p:nvPr/>
        </p:nvPicPr>
        <p:blipFill>
          <a:blip r:embed="rId6">
            <a:alphaModFix/>
          </a:blip>
          <a:stretch>
            <a:fillRect/>
          </a:stretch>
        </p:blipFill>
        <p:spPr>
          <a:xfrm>
            <a:off x="7603384" y="1000533"/>
            <a:ext cx="4429965" cy="5665648"/>
          </a:xfrm>
          <a:prstGeom prst="rect">
            <a:avLst/>
          </a:prstGeom>
          <a:noFill/>
          <a:ln>
            <a:noFill/>
          </a:ln>
        </p:spPr>
      </p:pic>
      <p:pic>
        <p:nvPicPr>
          <p:cNvPr id="4" name="Picture 3">
            <a:extLst>
              <a:ext uri="{FF2B5EF4-FFF2-40B4-BE49-F238E27FC236}">
                <a16:creationId xmlns:a16="http://schemas.microsoft.com/office/drawing/2014/main" id="{5417DDE1-1E92-C65B-8925-FF1C13E5B008}"/>
              </a:ext>
            </a:extLst>
          </p:cNvPr>
          <p:cNvPicPr>
            <a:picLocks noChangeAspect="1"/>
          </p:cNvPicPr>
          <p:nvPr/>
        </p:nvPicPr>
        <p:blipFill rotWithShape="1">
          <a:blip r:embed="rId7"/>
          <a:srcRect l="43317"/>
          <a:stretch/>
        </p:blipFill>
        <p:spPr>
          <a:xfrm>
            <a:off x="143332" y="927596"/>
            <a:ext cx="2726267" cy="5814504"/>
          </a:xfrm>
          <a:prstGeom prst="rect">
            <a:avLst/>
          </a:prstGeom>
        </p:spPr>
      </p:pic>
      <p:sp>
        <p:nvSpPr>
          <p:cNvPr id="3" name="Arrow: Right 2">
            <a:extLst>
              <a:ext uri="{FF2B5EF4-FFF2-40B4-BE49-F238E27FC236}">
                <a16:creationId xmlns:a16="http://schemas.microsoft.com/office/drawing/2014/main" id="{BAE3864D-E8F5-F8C5-C546-5AED0D0DE608}"/>
              </a:ext>
            </a:extLst>
          </p:cNvPr>
          <p:cNvSpPr/>
          <p:nvPr/>
        </p:nvSpPr>
        <p:spPr>
          <a:xfrm>
            <a:off x="279402" y="2082800"/>
            <a:ext cx="2590197" cy="533400"/>
          </a:xfrm>
          <a:prstGeom prst="rightArrow">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Solar wind data</a:t>
            </a:r>
            <a:endParaRPr sz="2933" b="1" dirty="0">
              <a:solidFill>
                <a:srgbClr val="2626FA"/>
              </a:solidFill>
              <a:latin typeface="Lobster"/>
              <a:ea typeface="Lobster"/>
              <a:cs typeface="Lobster"/>
              <a:sym typeface="Lobster"/>
            </a:endParaRPr>
          </a:p>
        </p:txBody>
      </p:sp>
      <p:sp>
        <p:nvSpPr>
          <p:cNvPr id="351" name="Google Shape;351;p4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52" name="Google Shape;352;p4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53" name="Google Shape;353;p42"/>
          <p:cNvPicPr preferRelativeResize="0"/>
          <p:nvPr/>
        </p:nvPicPr>
        <p:blipFill>
          <a:blip r:embed="rId4">
            <a:alphaModFix/>
          </a:blip>
          <a:stretch>
            <a:fillRect/>
          </a:stretch>
        </p:blipFill>
        <p:spPr>
          <a:xfrm>
            <a:off x="143334" y="1979200"/>
            <a:ext cx="4881644" cy="4747432"/>
          </a:xfrm>
          <a:prstGeom prst="rect">
            <a:avLst/>
          </a:prstGeom>
          <a:noFill/>
          <a:ln>
            <a:noFill/>
          </a:ln>
        </p:spPr>
      </p:pic>
      <p:pic>
        <p:nvPicPr>
          <p:cNvPr id="354" name="Google Shape;354;p42"/>
          <p:cNvPicPr preferRelativeResize="0"/>
          <p:nvPr/>
        </p:nvPicPr>
        <p:blipFill>
          <a:blip r:embed="rId5">
            <a:alphaModFix/>
          </a:blip>
          <a:stretch>
            <a:fillRect/>
          </a:stretch>
        </p:blipFill>
        <p:spPr>
          <a:xfrm>
            <a:off x="9140393" y="2105637"/>
            <a:ext cx="2932943" cy="4620967"/>
          </a:xfrm>
          <a:prstGeom prst="rect">
            <a:avLst/>
          </a:prstGeom>
          <a:noFill/>
          <a:ln>
            <a:noFill/>
          </a:ln>
        </p:spPr>
      </p:pic>
      <p:pic>
        <p:nvPicPr>
          <p:cNvPr id="355" name="Google Shape;355;p42"/>
          <p:cNvPicPr preferRelativeResize="0"/>
          <p:nvPr/>
        </p:nvPicPr>
        <p:blipFill>
          <a:blip r:embed="rId6">
            <a:alphaModFix/>
          </a:blip>
          <a:stretch>
            <a:fillRect/>
          </a:stretch>
        </p:blipFill>
        <p:spPr>
          <a:xfrm>
            <a:off x="143333" y="912400"/>
            <a:ext cx="9626600" cy="1066800"/>
          </a:xfrm>
          <a:prstGeom prst="rect">
            <a:avLst/>
          </a:prstGeom>
          <a:noFill/>
          <a:ln>
            <a:noFill/>
          </a:ln>
        </p:spPr>
      </p:pic>
      <p:sp>
        <p:nvSpPr>
          <p:cNvPr id="356" name="Google Shape;356;p42"/>
          <p:cNvSpPr/>
          <p:nvPr/>
        </p:nvSpPr>
        <p:spPr>
          <a:xfrm>
            <a:off x="8714333" y="1517367"/>
            <a:ext cx="1055600" cy="3856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357;p42"/>
          <p:cNvSpPr/>
          <p:nvPr/>
        </p:nvSpPr>
        <p:spPr>
          <a:xfrm>
            <a:off x="2148567" y="1031700"/>
            <a:ext cx="310800" cy="5128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3. Data</a:t>
            </a:r>
            <a:r>
              <a:rPr lang="en-US" sz="2933" b="1" dirty="0">
                <a:latin typeface="Times New Roman"/>
                <a:ea typeface="Times New Roman"/>
                <a:cs typeface="Times New Roman"/>
                <a:sym typeface="Times New Roman"/>
              </a:rPr>
              <a:t> | </a:t>
            </a:r>
            <a:r>
              <a:rPr lang="fa-IR" sz="2933" b="1" dirty="0">
                <a:solidFill>
                  <a:srgbClr val="2626FA"/>
                </a:solidFill>
                <a:latin typeface="Times New Roman"/>
                <a:ea typeface="Times New Roman"/>
                <a:cs typeface="Times New Roman"/>
                <a:sym typeface="Times New Roman"/>
              </a:rPr>
              <a:t>SuperMAG</a:t>
            </a:r>
            <a:endParaRPr sz="2933" b="1" dirty="0">
              <a:solidFill>
                <a:srgbClr val="2626FA"/>
              </a:solidFill>
              <a:latin typeface="Lobster"/>
              <a:ea typeface="Lobster"/>
              <a:cs typeface="Lobster"/>
              <a:sym typeface="Lobster"/>
            </a:endParaRPr>
          </a:p>
        </p:txBody>
      </p:sp>
      <p:sp>
        <p:nvSpPr>
          <p:cNvPr id="364" name="Google Shape;364;p43"/>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65" name="Google Shape;365;p43"/>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8</a:t>
            </a:r>
            <a:endParaRPr sz="2933" b="1" dirty="0">
              <a:solidFill>
                <a:schemeClr val="dk1"/>
              </a:solidFill>
              <a:latin typeface="Arial"/>
              <a:ea typeface="Arial"/>
              <a:cs typeface="Arial"/>
              <a:sym typeface="Arial"/>
            </a:endParaRPr>
          </a:p>
        </p:txBody>
      </p:sp>
      <p:pic>
        <p:nvPicPr>
          <p:cNvPr id="366" name="Google Shape;366;p43"/>
          <p:cNvPicPr preferRelativeResize="0"/>
          <p:nvPr/>
        </p:nvPicPr>
        <p:blipFill>
          <a:blip r:embed="rId4">
            <a:alphaModFix/>
          </a:blip>
          <a:stretch>
            <a:fillRect/>
          </a:stretch>
        </p:blipFill>
        <p:spPr>
          <a:xfrm>
            <a:off x="203201" y="989151"/>
            <a:ext cx="11785599" cy="1652508"/>
          </a:xfrm>
          <a:prstGeom prst="rect">
            <a:avLst/>
          </a:prstGeom>
          <a:noFill/>
          <a:ln>
            <a:noFill/>
          </a:ln>
        </p:spPr>
      </p:pic>
      <p:pic>
        <p:nvPicPr>
          <p:cNvPr id="367" name="Google Shape;367;p43"/>
          <p:cNvPicPr preferRelativeResize="0"/>
          <p:nvPr/>
        </p:nvPicPr>
        <p:blipFill>
          <a:blip r:embed="rId5">
            <a:alphaModFix/>
          </a:blip>
          <a:stretch>
            <a:fillRect/>
          </a:stretch>
        </p:blipFill>
        <p:spPr>
          <a:xfrm>
            <a:off x="203201" y="2844859"/>
            <a:ext cx="3469116" cy="3809941"/>
          </a:xfrm>
          <a:prstGeom prst="rect">
            <a:avLst/>
          </a:prstGeom>
          <a:noFill/>
          <a:ln>
            <a:noFill/>
          </a:ln>
        </p:spPr>
      </p:pic>
      <p:pic>
        <p:nvPicPr>
          <p:cNvPr id="368" name="Google Shape;368;p43"/>
          <p:cNvPicPr preferRelativeResize="0"/>
          <p:nvPr/>
        </p:nvPicPr>
        <p:blipFill>
          <a:blip r:embed="rId6">
            <a:alphaModFix/>
          </a:blip>
          <a:stretch>
            <a:fillRect/>
          </a:stretch>
        </p:blipFill>
        <p:spPr>
          <a:xfrm>
            <a:off x="3875516" y="2844859"/>
            <a:ext cx="5105400" cy="2717800"/>
          </a:xfrm>
          <a:prstGeom prst="rect">
            <a:avLst/>
          </a:prstGeom>
          <a:noFill/>
          <a:ln>
            <a:noFill/>
          </a:ln>
        </p:spPr>
      </p:pic>
      <p:sp>
        <p:nvSpPr>
          <p:cNvPr id="369" name="Google Shape;369;p43"/>
          <p:cNvSpPr/>
          <p:nvPr/>
        </p:nvSpPr>
        <p:spPr>
          <a:xfrm>
            <a:off x="20992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370;p43"/>
          <p:cNvSpPr/>
          <p:nvPr/>
        </p:nvSpPr>
        <p:spPr>
          <a:xfrm>
            <a:off x="20992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43"/>
          <p:cNvSpPr/>
          <p:nvPr/>
        </p:nvSpPr>
        <p:spPr>
          <a:xfrm>
            <a:off x="2810400" y="12745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372;p43"/>
          <p:cNvSpPr/>
          <p:nvPr/>
        </p:nvSpPr>
        <p:spPr>
          <a:xfrm>
            <a:off x="2810400" y="1884133"/>
            <a:ext cx="456400" cy="330400"/>
          </a:xfrm>
          <a:prstGeom prst="downArrow">
            <a:avLst>
              <a:gd name="adj1" fmla="val 50000"/>
              <a:gd name="adj2" fmla="val 50000"/>
            </a:avLst>
          </a:prstGeom>
          <a:solidFill>
            <a:srgbClr val="FFF2CC"/>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373;p43"/>
          <p:cNvSpPr/>
          <p:nvPr/>
        </p:nvSpPr>
        <p:spPr>
          <a:xfrm>
            <a:off x="11026233" y="1527100"/>
            <a:ext cx="913200" cy="981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374;p43"/>
          <p:cNvSpPr/>
          <p:nvPr/>
        </p:nvSpPr>
        <p:spPr>
          <a:xfrm>
            <a:off x="4012833" y="5470933"/>
            <a:ext cx="7926800" cy="1183600"/>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1333"/>
              </a:spcBef>
            </a:pPr>
            <a:r>
              <a:rPr lang="fa-IR" sz="2400" b="1" dirty="0">
                <a:solidFill>
                  <a:schemeClr val="dk1"/>
                </a:solidFill>
                <a:latin typeface="Calibri"/>
                <a:ea typeface="Calibri"/>
                <a:cs typeface="Calibri"/>
                <a:sym typeface="Calibri"/>
              </a:rPr>
              <a:t>Dealing with missing values</a:t>
            </a:r>
            <a:r>
              <a:rPr lang="fa-IR"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a:spcBef>
                <a:spcPts val="1333"/>
              </a:spcBef>
              <a:buClr>
                <a:schemeClr val="dk1"/>
              </a:buClr>
              <a:buSzPts val="1100"/>
            </a:pPr>
            <a:r>
              <a:rPr lang="fa-IR" sz="2400" dirty="0">
                <a:solidFill>
                  <a:schemeClr val="dk1"/>
                </a:solidFill>
                <a:latin typeface="Calibri"/>
                <a:ea typeface="Calibri"/>
                <a:cs typeface="Calibri"/>
                <a:sym typeface="Calibri"/>
              </a:rPr>
              <a:t>As the data is time-series data, it would be better not to drop missing values. Instead</a:t>
            </a:r>
            <a:r>
              <a:rPr lang="en-US" sz="2400" dirty="0">
                <a:solidFill>
                  <a:schemeClr val="dk1"/>
                </a:solidFill>
                <a:latin typeface="Calibri"/>
                <a:ea typeface="Calibri"/>
                <a:cs typeface="Calibri"/>
                <a:sym typeface="Calibri"/>
              </a:rPr>
              <a:t>,</a:t>
            </a:r>
            <a:r>
              <a:rPr lang="fa-IR" sz="2400" dirty="0">
                <a:solidFill>
                  <a:schemeClr val="dk1"/>
                </a:solidFill>
                <a:latin typeface="Calibri"/>
                <a:ea typeface="Calibri"/>
                <a:cs typeface="Calibri"/>
                <a:sym typeface="Calibri"/>
              </a:rPr>
              <a:t> we can fill NAs with median</a:t>
            </a:r>
            <a:r>
              <a:rPr lang="en-US" sz="2400" dirty="0">
                <a:solidFill>
                  <a:schemeClr val="dk1"/>
                </a:solidFill>
                <a:latin typeface="Calibri"/>
                <a:ea typeface="Calibri"/>
                <a:cs typeface="Calibri"/>
                <a:sym typeface="Calibri"/>
              </a:rPr>
              <a:t> or miss forest.</a:t>
            </a:r>
            <a:endParaRPr sz="2400" dirty="0">
              <a:solidFill>
                <a:schemeClr val="dk1"/>
              </a:solidFill>
              <a:latin typeface="Calibri"/>
              <a:ea typeface="Calibri"/>
              <a:cs typeface="Calibri"/>
              <a:sym typeface="Calibri"/>
            </a:endParaRPr>
          </a:p>
          <a:p>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Conflict</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all years</a:t>
            </a:r>
            <a:r>
              <a:rPr lang="en-US" sz="2933" b="1" dirty="0">
                <a:latin typeface="Times New Roman"/>
                <a:ea typeface="Times New Roman"/>
                <a:cs typeface="Times New Roman"/>
                <a:sym typeface="Times New Roman"/>
              </a:rPr>
              <a:t> vs. </a:t>
            </a:r>
            <a:r>
              <a:rPr lang="en-US" sz="2933" b="1" dirty="0">
                <a:solidFill>
                  <a:srgbClr val="2626FA"/>
                </a:solidFill>
                <a:latin typeface="Times New Roman"/>
                <a:ea typeface="Times New Roman"/>
                <a:cs typeface="Times New Roman"/>
                <a:sym typeface="Times New Roman"/>
              </a:rPr>
              <a:t>year by year</a:t>
            </a:r>
            <a:endParaRPr sz="2933" b="1" dirty="0">
              <a:solidFill>
                <a:srgbClr val="2626FA"/>
              </a:solidFill>
              <a:latin typeface="Lobster"/>
              <a:ea typeface="Lobster"/>
              <a:cs typeface="Lobster"/>
              <a:sym typeface="Lobster"/>
            </a:endParaRPr>
          </a:p>
        </p:txBody>
      </p:sp>
      <p:sp>
        <p:nvSpPr>
          <p:cNvPr id="381" name="Google Shape;381;p44"/>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82" name="Google Shape;382;p44"/>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9</a:t>
            </a:r>
            <a:endParaRPr sz="2933" b="1" dirty="0">
              <a:solidFill>
                <a:schemeClr val="dk1"/>
              </a:solidFill>
              <a:latin typeface="Arial"/>
              <a:ea typeface="Arial"/>
              <a:cs typeface="Arial"/>
              <a:sym typeface="Arial"/>
            </a:endParaRPr>
          </a:p>
        </p:txBody>
      </p:sp>
      <p:pic>
        <p:nvPicPr>
          <p:cNvPr id="383" name="Google Shape;383;p44"/>
          <p:cNvPicPr preferRelativeResize="0"/>
          <p:nvPr/>
        </p:nvPicPr>
        <p:blipFill>
          <a:blip r:embed="rId4">
            <a:alphaModFix/>
          </a:blip>
          <a:stretch>
            <a:fillRect/>
          </a:stretch>
        </p:blipFill>
        <p:spPr>
          <a:xfrm>
            <a:off x="143334" y="3626300"/>
            <a:ext cx="11929999" cy="3092933"/>
          </a:xfrm>
          <a:prstGeom prst="rect">
            <a:avLst/>
          </a:prstGeom>
          <a:noFill/>
          <a:ln>
            <a:noFill/>
          </a:ln>
        </p:spPr>
      </p:pic>
      <p:sp>
        <p:nvSpPr>
          <p:cNvPr id="384" name="Google Shape;384;p44"/>
          <p:cNvSpPr/>
          <p:nvPr/>
        </p:nvSpPr>
        <p:spPr>
          <a:xfrm>
            <a:off x="2753033" y="3943367"/>
            <a:ext cx="890400" cy="2734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E971B53F-1CB6-21CC-D53E-EEB4354F8BA4}"/>
              </a:ext>
            </a:extLst>
          </p:cNvPr>
          <p:cNvPicPr>
            <a:picLocks noChangeAspect="1"/>
          </p:cNvPicPr>
          <p:nvPr/>
        </p:nvPicPr>
        <p:blipFill>
          <a:blip r:embed="rId5"/>
          <a:stretch>
            <a:fillRect/>
          </a:stretch>
        </p:blipFill>
        <p:spPr>
          <a:xfrm>
            <a:off x="6482721" y="871602"/>
            <a:ext cx="5590612" cy="2734801"/>
          </a:xfrm>
          <a:prstGeom prst="rect">
            <a:avLst/>
          </a:prstGeom>
        </p:spPr>
      </p:pic>
      <p:sp>
        <p:nvSpPr>
          <p:cNvPr id="6" name="Rectangle: Rounded Corners 5">
            <a:extLst>
              <a:ext uri="{FF2B5EF4-FFF2-40B4-BE49-F238E27FC236}">
                <a16:creationId xmlns:a16="http://schemas.microsoft.com/office/drawing/2014/main" id="{F2FD60A5-9C71-6014-8C4C-8C9992103E7F}"/>
              </a:ext>
            </a:extLst>
          </p:cNvPr>
          <p:cNvSpPr/>
          <p:nvPr/>
        </p:nvSpPr>
        <p:spPr>
          <a:xfrm>
            <a:off x="9652000" y="871602"/>
            <a:ext cx="1219200" cy="3645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Rounded Corners 6">
            <a:extLst>
              <a:ext uri="{FF2B5EF4-FFF2-40B4-BE49-F238E27FC236}">
                <a16:creationId xmlns:a16="http://schemas.microsoft.com/office/drawing/2014/main" id="{51F23A86-C634-D87C-5CE5-990E0D072252}"/>
              </a:ext>
            </a:extLst>
          </p:cNvPr>
          <p:cNvSpPr/>
          <p:nvPr/>
        </p:nvSpPr>
        <p:spPr>
          <a:xfrm>
            <a:off x="10938799" y="871602"/>
            <a:ext cx="1066935" cy="3531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Rounded Corners 7">
            <a:extLst>
              <a:ext uri="{FF2B5EF4-FFF2-40B4-BE49-F238E27FC236}">
                <a16:creationId xmlns:a16="http://schemas.microsoft.com/office/drawing/2014/main" id="{C2056CCF-CBD7-6DB3-77F2-969DDADC9220}"/>
              </a:ext>
            </a:extLst>
          </p:cNvPr>
          <p:cNvSpPr/>
          <p:nvPr/>
        </p:nvSpPr>
        <p:spPr>
          <a:xfrm>
            <a:off x="880534" y="1693333"/>
            <a:ext cx="4461933" cy="1020600"/>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2133" dirty="0">
                <a:solidFill>
                  <a:schemeClr val="tx1"/>
                </a:solidFill>
              </a:rPr>
              <a:t>Large downloads: all years</a:t>
            </a:r>
          </a:p>
          <a:p>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Data downloads: year by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Data issue example</a:t>
            </a:r>
            <a:endParaRPr sz="2933" b="1">
              <a:solidFill>
                <a:srgbClr val="3530F4"/>
              </a:solidFill>
              <a:latin typeface="Lobster"/>
              <a:ea typeface="Lobster"/>
              <a:cs typeface="Lobster"/>
              <a:sym typeface="Lobster"/>
            </a:endParaRPr>
          </a:p>
        </p:txBody>
      </p:sp>
      <p:sp>
        <p:nvSpPr>
          <p:cNvPr id="391" name="Google Shape;391;p45"/>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392" name="Google Shape;392;p45"/>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10</a:t>
            </a:r>
            <a:endParaRPr sz="2933" b="1" dirty="0">
              <a:solidFill>
                <a:schemeClr val="dk1"/>
              </a:solidFill>
              <a:latin typeface="Arial"/>
              <a:ea typeface="Arial"/>
              <a:cs typeface="Arial"/>
              <a:sym typeface="Arial"/>
            </a:endParaRPr>
          </a:p>
        </p:txBody>
      </p:sp>
      <p:pic>
        <p:nvPicPr>
          <p:cNvPr id="393" name="Google Shape;393;p45"/>
          <p:cNvPicPr preferRelativeResize="0"/>
          <p:nvPr/>
        </p:nvPicPr>
        <p:blipFill>
          <a:blip r:embed="rId4">
            <a:alphaModFix/>
          </a:blip>
          <a:stretch>
            <a:fillRect/>
          </a:stretch>
        </p:blipFill>
        <p:spPr>
          <a:xfrm>
            <a:off x="143333" y="2259101"/>
            <a:ext cx="6799643" cy="4481433"/>
          </a:xfrm>
          <a:prstGeom prst="rect">
            <a:avLst/>
          </a:prstGeom>
          <a:noFill/>
          <a:ln>
            <a:noFill/>
          </a:ln>
        </p:spPr>
      </p:pic>
      <p:pic>
        <p:nvPicPr>
          <p:cNvPr id="394" name="Google Shape;394;p45"/>
          <p:cNvPicPr preferRelativeResize="0"/>
          <p:nvPr/>
        </p:nvPicPr>
        <p:blipFill>
          <a:blip r:embed="rId5">
            <a:alphaModFix/>
          </a:blip>
          <a:stretch>
            <a:fillRect/>
          </a:stretch>
        </p:blipFill>
        <p:spPr>
          <a:xfrm>
            <a:off x="143334" y="871634"/>
            <a:ext cx="11929999" cy="1387463"/>
          </a:xfrm>
          <a:prstGeom prst="rect">
            <a:avLst/>
          </a:prstGeom>
          <a:noFill/>
          <a:ln>
            <a:noFill/>
          </a:ln>
        </p:spPr>
      </p:pic>
      <p:sp>
        <p:nvSpPr>
          <p:cNvPr id="395" name="Google Shape;395;p45"/>
          <p:cNvSpPr/>
          <p:nvPr/>
        </p:nvSpPr>
        <p:spPr>
          <a:xfrm>
            <a:off x="4183367" y="1268733"/>
            <a:ext cx="5572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5"/>
          <p:cNvSpPr/>
          <p:nvPr/>
        </p:nvSpPr>
        <p:spPr>
          <a:xfrm>
            <a:off x="186033" y="4283700"/>
            <a:ext cx="5206000" cy="240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High Fidelity </a:t>
            </a:r>
            <a:r>
              <a:rPr lang="fa-IR" sz="2933" b="1">
                <a:latin typeface="Times New Roman"/>
                <a:ea typeface="Times New Roman"/>
                <a:cs typeface="Times New Roman"/>
                <a:sym typeface="Times New Roman"/>
              </a:rPr>
              <a:t>vs.</a:t>
            </a:r>
            <a:r>
              <a:rPr lang="fa-IR" sz="2933" b="1">
                <a:solidFill>
                  <a:srgbClr val="D313AA"/>
                </a:solidFill>
                <a:latin typeface="Times New Roman"/>
                <a:ea typeface="Times New Roman"/>
                <a:cs typeface="Times New Roman"/>
                <a:sym typeface="Times New Roman"/>
              </a:rPr>
              <a:t> Low Fidelity </a:t>
            </a:r>
            <a:r>
              <a:rPr lang="fa-IR" sz="2933" b="1">
                <a:latin typeface="Times New Roman"/>
                <a:ea typeface="Times New Roman"/>
                <a:cs typeface="Times New Roman"/>
                <a:sym typeface="Times New Roman"/>
              </a:rPr>
              <a:t>|</a:t>
            </a:r>
            <a:r>
              <a:rPr lang="fa-IR" sz="2933" b="1">
                <a:solidFill>
                  <a:srgbClr val="D313AA"/>
                </a:solidFill>
                <a:latin typeface="Times New Roman"/>
                <a:ea typeface="Times New Roman"/>
                <a:cs typeface="Times New Roman"/>
                <a:sym typeface="Times New Roman"/>
              </a:rPr>
              <a:t> </a:t>
            </a:r>
            <a:r>
              <a:rPr lang="fa-IR" sz="2933" b="1">
                <a:solidFill>
                  <a:srgbClr val="0000FF"/>
                </a:solidFill>
                <a:latin typeface="Times New Roman"/>
                <a:ea typeface="Times New Roman"/>
                <a:cs typeface="Times New Roman"/>
                <a:sym typeface="Times New Roman"/>
              </a:rPr>
              <a:t>Question?</a:t>
            </a:r>
            <a:endParaRPr sz="2933" b="1">
              <a:solidFill>
                <a:srgbClr val="0000FF"/>
              </a:solidFill>
              <a:latin typeface="Lobster"/>
              <a:ea typeface="Lobster"/>
              <a:cs typeface="Lobster"/>
              <a:sym typeface="Lobster"/>
            </a:endParaRPr>
          </a:p>
        </p:txBody>
      </p:sp>
      <p:sp>
        <p:nvSpPr>
          <p:cNvPr id="412" name="Google Shape;412;p47"/>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13" name="Google Shape;413;p47"/>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11</a:t>
            </a:r>
            <a:endParaRPr sz="2933" b="1" dirty="0">
              <a:solidFill>
                <a:schemeClr val="dk1"/>
              </a:solidFill>
              <a:latin typeface="Arial"/>
              <a:ea typeface="Arial"/>
              <a:cs typeface="Arial"/>
              <a:sym typeface="Arial"/>
            </a:endParaRPr>
          </a:p>
        </p:txBody>
      </p:sp>
      <p:pic>
        <p:nvPicPr>
          <p:cNvPr id="414" name="Google Shape;414;p47"/>
          <p:cNvPicPr preferRelativeResize="0"/>
          <p:nvPr/>
        </p:nvPicPr>
        <p:blipFill>
          <a:blip r:embed="rId4">
            <a:alphaModFix/>
          </a:blip>
          <a:stretch>
            <a:fillRect/>
          </a:stretch>
        </p:blipFill>
        <p:spPr>
          <a:xfrm>
            <a:off x="143334" y="871633"/>
            <a:ext cx="9219105" cy="5877467"/>
          </a:xfrm>
          <a:prstGeom prst="rect">
            <a:avLst/>
          </a:prstGeom>
          <a:noFill/>
          <a:ln>
            <a:noFill/>
          </a:ln>
        </p:spPr>
      </p:pic>
      <p:sp>
        <p:nvSpPr>
          <p:cNvPr id="415" name="Google Shape;415;p47"/>
          <p:cNvSpPr/>
          <p:nvPr/>
        </p:nvSpPr>
        <p:spPr>
          <a:xfrm>
            <a:off x="214300" y="1997400"/>
            <a:ext cx="1877600" cy="385600"/>
          </a:xfrm>
          <a:prstGeom prst="roundRect">
            <a:avLst>
              <a:gd name="adj" fmla="val 16667"/>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Rounded Corners 4">
            <a:extLst>
              <a:ext uri="{FF2B5EF4-FFF2-40B4-BE49-F238E27FC236}">
                <a16:creationId xmlns:a16="http://schemas.microsoft.com/office/drawing/2014/main" id="{FA488F7B-79EB-3285-2A0D-CE89B9D5605C}"/>
              </a:ext>
            </a:extLst>
          </p:cNvPr>
          <p:cNvSpPr/>
          <p:nvPr/>
        </p:nvSpPr>
        <p:spPr>
          <a:xfrm>
            <a:off x="9558867" y="1896534"/>
            <a:ext cx="2418832" cy="2175933"/>
          </a:xfrm>
          <a:prstGeom prst="roundRect">
            <a:avLst/>
          </a:prstGeom>
          <a:solidFill>
            <a:srgbClr val="FFF0D1"/>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133" dirty="0">
                <a:solidFill>
                  <a:schemeClr val="tx1"/>
                </a:solidFill>
              </a:rPr>
              <a:t>Thanks, Talha.</a:t>
            </a:r>
          </a:p>
          <a:p>
            <a:endParaRPr lang="en-US" sz="2133" dirty="0">
              <a:solidFill>
                <a:schemeClr val="tx1"/>
              </a:solidFill>
            </a:endParaRPr>
          </a:p>
          <a:p>
            <a:r>
              <a:rPr lang="en-US" sz="2133" dirty="0">
                <a:solidFill>
                  <a:schemeClr val="tx1"/>
                </a:solidFill>
              </a:rPr>
              <a:t>Answer: </a:t>
            </a:r>
          </a:p>
          <a:p>
            <a:r>
              <a:rPr lang="en-US" sz="2133" dirty="0">
                <a:solidFill>
                  <a:schemeClr val="tx1"/>
                </a:solidFill>
              </a:rPr>
              <a:t>Low Fidelity</a:t>
            </a:r>
          </a:p>
          <a:p>
            <a:endParaRPr lang="en-US" sz="2133" dirty="0">
              <a:solidFill>
                <a:schemeClr val="tx1"/>
              </a:solidFill>
            </a:endParaRPr>
          </a:p>
          <a:p>
            <a:r>
              <a:rPr lang="en-US" sz="2133" dirty="0">
                <a:solidFill>
                  <a:schemeClr val="tx1"/>
                </a:solidFill>
              </a:rPr>
              <a:t>Reason: 1-min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22" name="Google Shape;422;p4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23" name="Google Shape;423;p4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12</a:t>
            </a:r>
            <a:endParaRPr sz="2933" b="1" dirty="0">
              <a:solidFill>
                <a:schemeClr val="dk1"/>
              </a:solidFill>
              <a:latin typeface="Arial"/>
              <a:ea typeface="Arial"/>
              <a:cs typeface="Arial"/>
              <a:sym typeface="Arial"/>
            </a:endParaRPr>
          </a:p>
        </p:txBody>
      </p:sp>
      <p:pic>
        <p:nvPicPr>
          <p:cNvPr id="424" name="Google Shape;424;p48"/>
          <p:cNvPicPr preferRelativeResize="0"/>
          <p:nvPr/>
        </p:nvPicPr>
        <p:blipFill>
          <a:blip r:embed="rId4">
            <a:alphaModFix/>
          </a:blip>
          <a:stretch>
            <a:fillRect/>
          </a:stretch>
        </p:blipFill>
        <p:spPr>
          <a:xfrm>
            <a:off x="143332" y="1711017"/>
            <a:ext cx="5029067" cy="1868217"/>
          </a:xfrm>
          <a:prstGeom prst="rect">
            <a:avLst/>
          </a:prstGeom>
          <a:noFill/>
          <a:ln>
            <a:noFill/>
          </a:ln>
        </p:spPr>
      </p:pic>
      <p:sp>
        <p:nvSpPr>
          <p:cNvPr id="425" name="Google Shape;425;p48"/>
          <p:cNvSpPr/>
          <p:nvPr/>
        </p:nvSpPr>
        <p:spPr>
          <a:xfrm>
            <a:off x="5274733" y="1566334"/>
            <a:ext cx="6578600" cy="1868217"/>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Improve </a:t>
            </a:r>
            <a:r>
              <a:rPr lang="en-US" sz="1600" dirty="0"/>
              <a:t>the </a:t>
            </a:r>
            <a:r>
              <a:rPr lang="fa-IR" sz="1600" dirty="0"/>
              <a:t>model </a:t>
            </a:r>
            <a:r>
              <a:rPr lang="en-US" sz="1600" dirty="0"/>
              <a:t>including</a:t>
            </a:r>
            <a:r>
              <a:rPr lang="fa-IR" sz="1600" dirty="0"/>
              <a:t> adjustments of input parameters.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Increased time history cadence</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Comparison to additional time series techniques</a:t>
            </a:r>
            <a:endParaRPr sz="1600" dirty="0"/>
          </a:p>
          <a:p>
            <a:pPr marL="990575" indent="-380990">
              <a:buFont typeface="Arial" panose="020B0604020202020204" pitchFamily="34" charset="0"/>
              <a:buChar char="•"/>
            </a:pPr>
            <a:endParaRPr sz="1600" dirty="0"/>
          </a:p>
          <a:p>
            <a:pPr marL="567252" indent="-380990">
              <a:buSzPts val="1400"/>
              <a:buFont typeface="Arial" panose="020B0604020202020204" pitchFamily="34" charset="0"/>
              <a:buChar char="•"/>
            </a:pPr>
            <a:r>
              <a:rPr lang="fa-IR" sz="1600" dirty="0"/>
              <a:t>More ground station</a:t>
            </a:r>
            <a:endParaRPr sz="1600" dirty="0"/>
          </a:p>
        </p:txBody>
      </p:sp>
      <p:pic>
        <p:nvPicPr>
          <p:cNvPr id="426" name="Google Shape;426;p48"/>
          <p:cNvPicPr preferRelativeResize="0"/>
          <p:nvPr/>
        </p:nvPicPr>
        <p:blipFill>
          <a:blip r:embed="rId5">
            <a:alphaModFix/>
          </a:blip>
          <a:stretch>
            <a:fillRect/>
          </a:stretch>
        </p:blipFill>
        <p:spPr>
          <a:xfrm>
            <a:off x="143333" y="4978400"/>
            <a:ext cx="5580135" cy="1364000"/>
          </a:xfrm>
          <a:prstGeom prst="rect">
            <a:avLst/>
          </a:prstGeom>
          <a:noFill/>
          <a:ln>
            <a:noFill/>
          </a:ln>
        </p:spPr>
      </p:pic>
      <p:sp>
        <p:nvSpPr>
          <p:cNvPr id="427" name="Google Shape;427;p48"/>
          <p:cNvSpPr/>
          <p:nvPr/>
        </p:nvSpPr>
        <p:spPr>
          <a:xfrm>
            <a:off x="6899733" y="5089734"/>
            <a:ext cx="4348800"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fa-IR" sz="1600" dirty="0"/>
              <a:t>Hyper-parameter tuning process</a:t>
            </a:r>
            <a:endParaRPr sz="1600" dirty="0"/>
          </a:p>
          <a:p>
            <a:pPr marL="609585"/>
            <a:endParaRPr sz="1600" dirty="0"/>
          </a:p>
          <a:p>
            <a:pPr marL="567252" indent="-380990">
              <a:buSzPts val="1400"/>
              <a:buFont typeface="Arial" panose="020B0604020202020204" pitchFamily="34" charset="0"/>
              <a:buChar char="•"/>
            </a:pPr>
            <a:r>
              <a:rPr lang="fa-IR" sz="1600" dirty="0"/>
              <a:t>Real</a:t>
            </a:r>
            <a:r>
              <a:rPr lang="en-US" sz="1600" dirty="0"/>
              <a:t>-</a:t>
            </a:r>
            <a:r>
              <a:rPr lang="fa-IR" sz="1600" dirty="0"/>
              <a:t>time forecasting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My Suggestion</a:t>
            </a:r>
            <a:r>
              <a:rPr lang="en-US" sz="2933" b="1" dirty="0">
                <a:solidFill>
                  <a:srgbClr val="D313AA"/>
                </a:solidFill>
                <a:latin typeface="Times New Roman"/>
                <a:ea typeface="Times New Roman"/>
                <a:cs typeface="Times New Roman"/>
                <a:sym typeface="Times New Roman"/>
              </a:rPr>
              <a:t>s</a:t>
            </a:r>
            <a:endParaRPr sz="2933" b="1" dirty="0">
              <a:solidFill>
                <a:srgbClr val="3530F4"/>
              </a:solidFill>
              <a:latin typeface="Lobster"/>
              <a:ea typeface="Lobster"/>
              <a:cs typeface="Lobster"/>
              <a:sym typeface="Lobster"/>
            </a:endParaRPr>
          </a:p>
        </p:txBody>
      </p:sp>
      <p:sp>
        <p:nvSpPr>
          <p:cNvPr id="434" name="Google Shape;434;p4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35" name="Google Shape;435;p4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13</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663B02E3-D535-A4CC-165A-E4ADFE5EE53B}"/>
              </a:ext>
            </a:extLst>
          </p:cNvPr>
          <p:cNvSpPr txBox="1"/>
          <p:nvPr/>
        </p:nvSpPr>
        <p:spPr>
          <a:xfrm>
            <a:off x="143333" y="1752600"/>
            <a:ext cx="7070333" cy="3539046"/>
          </a:xfrm>
          <a:prstGeom prst="rect">
            <a:avLst/>
          </a:prstGeom>
          <a:noFill/>
        </p:spPr>
        <p:txBody>
          <a:bodyPr wrap="none" rtlCol="0">
            <a:spAutoFit/>
          </a:bodyPr>
          <a:lstStyle/>
          <a:p>
            <a:pPr marL="567252" indent="-380990">
              <a:buSzPts val="1400"/>
              <a:buFont typeface="Arial" panose="020B0604020202020204" pitchFamily="34" charset="0"/>
              <a:buChar char="•"/>
            </a:pPr>
            <a:r>
              <a:rPr lang="en-US" sz="3733" dirty="0">
                <a:solidFill>
                  <a:schemeClr val="dk1"/>
                </a:solidFill>
              </a:rPr>
              <a:t>Hyper-parameter tuning process</a:t>
            </a:r>
          </a:p>
          <a:p>
            <a:pPr marL="609585"/>
            <a:endParaRPr lang="en-US" sz="3733" dirty="0"/>
          </a:p>
          <a:p>
            <a:pPr marL="567252" indent="-380990">
              <a:buSzPts val="1400"/>
              <a:buFont typeface="Arial" panose="020B0604020202020204" pitchFamily="34" charset="0"/>
              <a:buChar char="•"/>
            </a:pPr>
            <a:r>
              <a:rPr lang="en-US" sz="3733" dirty="0"/>
              <a:t>ARIMA</a:t>
            </a:r>
          </a:p>
          <a:p>
            <a:pPr marL="990575" indent="-380990">
              <a:buFont typeface="Arial" panose="020B0604020202020204" pitchFamily="34" charset="0"/>
              <a:buChar char="•"/>
            </a:pPr>
            <a:endParaRPr lang="en-US" sz="3733" dirty="0"/>
          </a:p>
          <a:p>
            <a:pPr marL="567252" indent="-380990">
              <a:buSzPts val="1400"/>
              <a:buFont typeface="Arial" panose="020B0604020202020204" pitchFamily="34" charset="0"/>
              <a:buChar char="•"/>
            </a:pPr>
            <a:r>
              <a:rPr lang="en-US" sz="3733" dirty="0"/>
              <a:t>Other DL models</a:t>
            </a:r>
          </a:p>
          <a:p>
            <a:endParaRPr lang="en-US" sz="37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527FD31-28D5-0FC1-2E71-444AB532E644}"/>
              </a:ext>
            </a:extLst>
          </p:cNvPr>
          <p:cNvPicPr>
            <a:picLocks noChangeAspect="1"/>
          </p:cNvPicPr>
          <p:nvPr/>
        </p:nvPicPr>
        <p:blipFill>
          <a:blip r:embed="rId4"/>
          <a:stretch>
            <a:fillRect/>
          </a:stretch>
        </p:blipFill>
        <p:spPr>
          <a:xfrm>
            <a:off x="143332" y="1208616"/>
            <a:ext cx="11847584" cy="598645"/>
          </a:xfrm>
          <a:prstGeom prst="rect">
            <a:avLst/>
          </a:prstGeom>
        </p:spPr>
      </p:pic>
      <p:pic>
        <p:nvPicPr>
          <p:cNvPr id="5" name="Picture 4">
            <a:extLst>
              <a:ext uri="{FF2B5EF4-FFF2-40B4-BE49-F238E27FC236}">
                <a16:creationId xmlns:a16="http://schemas.microsoft.com/office/drawing/2014/main" id="{DF844AFD-8866-2873-C946-AA3C43037BBD}"/>
              </a:ext>
            </a:extLst>
          </p:cNvPr>
          <p:cNvPicPr>
            <a:picLocks noChangeAspect="1"/>
          </p:cNvPicPr>
          <p:nvPr/>
        </p:nvPicPr>
        <p:blipFill>
          <a:blip r:embed="rId5"/>
          <a:stretch>
            <a:fillRect/>
          </a:stretch>
        </p:blipFill>
        <p:spPr>
          <a:xfrm>
            <a:off x="143333" y="2584373"/>
            <a:ext cx="11930000" cy="1652952"/>
          </a:xfrm>
          <a:prstGeom prst="rect">
            <a:avLst/>
          </a:prstGeom>
        </p:spPr>
      </p:pic>
      <p:pic>
        <p:nvPicPr>
          <p:cNvPr id="7" name="Picture 6">
            <a:extLst>
              <a:ext uri="{FF2B5EF4-FFF2-40B4-BE49-F238E27FC236}">
                <a16:creationId xmlns:a16="http://schemas.microsoft.com/office/drawing/2014/main" id="{3AD56F00-C049-6741-A17E-A9F63AA15AF6}"/>
              </a:ext>
            </a:extLst>
          </p:cNvPr>
          <p:cNvPicPr>
            <a:picLocks noChangeAspect="1"/>
          </p:cNvPicPr>
          <p:nvPr/>
        </p:nvPicPr>
        <p:blipFill>
          <a:blip r:embed="rId6"/>
          <a:stretch>
            <a:fillRect/>
          </a:stretch>
        </p:blipFill>
        <p:spPr>
          <a:xfrm>
            <a:off x="118668" y="4813892"/>
            <a:ext cx="11954665" cy="1638457"/>
          </a:xfrm>
          <a:prstGeom prst="rect">
            <a:avLst/>
          </a:prstGeom>
        </p:spPr>
      </p:pic>
      <p:sp>
        <p:nvSpPr>
          <p:cNvPr id="8" name="Rectangle: Rounded Corners 7">
            <a:extLst>
              <a:ext uri="{FF2B5EF4-FFF2-40B4-BE49-F238E27FC236}">
                <a16:creationId xmlns:a16="http://schemas.microsoft.com/office/drawing/2014/main" id="{D8E8E016-6AF0-4846-8FD2-09767F0A7315}"/>
              </a:ext>
            </a:extLst>
          </p:cNvPr>
          <p:cNvSpPr/>
          <p:nvPr/>
        </p:nvSpPr>
        <p:spPr>
          <a:xfrm>
            <a:off x="10676467" y="1355546"/>
            <a:ext cx="1024467" cy="33778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Rounded Corners 9">
            <a:extLst>
              <a:ext uri="{FF2B5EF4-FFF2-40B4-BE49-F238E27FC236}">
                <a16:creationId xmlns:a16="http://schemas.microsoft.com/office/drawing/2014/main" id="{BFB34D37-B5E0-C6FB-2984-647FF4E2378D}"/>
              </a:ext>
            </a:extLst>
          </p:cNvPr>
          <p:cNvSpPr/>
          <p:nvPr/>
        </p:nvSpPr>
        <p:spPr>
          <a:xfrm>
            <a:off x="11446933" y="3064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1468F34B-4AAB-3C53-5924-E6D7A9AEC1A7}"/>
              </a:ext>
            </a:extLst>
          </p:cNvPr>
          <p:cNvSpPr/>
          <p:nvPr/>
        </p:nvSpPr>
        <p:spPr>
          <a:xfrm>
            <a:off x="11463866" y="5350596"/>
            <a:ext cx="626399" cy="24587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8</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07/13/2023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002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System Set-up </a:t>
            </a:r>
            <a:r>
              <a:rPr lang="fa-IR" sz="2933" b="1">
                <a:latin typeface="Times New Roman"/>
                <a:ea typeface="Times New Roman"/>
                <a:cs typeface="Times New Roman"/>
                <a:sym typeface="Times New Roman"/>
              </a:rPr>
              <a:t>and</a:t>
            </a:r>
            <a:r>
              <a:rPr lang="fa-IR" sz="2933" b="1">
                <a:solidFill>
                  <a:srgbClr val="D313AA"/>
                </a:solidFill>
                <a:latin typeface="Times New Roman"/>
                <a:ea typeface="Times New Roman"/>
                <a:cs typeface="Times New Roman"/>
                <a:sym typeface="Times New Roman"/>
              </a:rPr>
              <a:t> Files Management</a:t>
            </a:r>
            <a:endParaRPr sz="2933" b="1">
              <a:solidFill>
                <a:srgbClr val="3530F4"/>
              </a:solidFill>
              <a:latin typeface="Lobster"/>
              <a:ea typeface="Lobster"/>
              <a:cs typeface="Lobster"/>
              <a:sym typeface="Lobster"/>
            </a:endParaRPr>
          </a:p>
        </p:txBody>
      </p:sp>
      <p:sp>
        <p:nvSpPr>
          <p:cNvPr id="113" name="Google Shape;113;p16"/>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14" name="Google Shape;114;p16"/>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15" name="Google Shape;115;p16"/>
          <p:cNvPicPr preferRelativeResize="0"/>
          <p:nvPr/>
        </p:nvPicPr>
        <p:blipFill>
          <a:blip r:embed="rId4">
            <a:alphaModFix/>
          </a:blip>
          <a:stretch>
            <a:fillRect/>
          </a:stretch>
        </p:blipFill>
        <p:spPr>
          <a:xfrm>
            <a:off x="143333" y="1257648"/>
            <a:ext cx="11930000" cy="5457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Times New Roman"/>
                <a:cs typeface="Times New Roman"/>
                <a:sym typeface="Times New Roman"/>
              </a:rPr>
              <a:t>Final data</a:t>
            </a:r>
            <a:r>
              <a:rPr lang="en-US" sz="2933" b="1" dirty="0">
                <a:latin typeface="Times New Roman"/>
                <a:ea typeface="Times New Roman"/>
                <a:cs typeface="Times New Roman"/>
                <a:sym typeface="Times New Roman"/>
              </a:rPr>
              <a:t> | </a:t>
            </a:r>
            <a:r>
              <a:rPr lang="en-US" sz="2933" b="1" dirty="0">
                <a:solidFill>
                  <a:srgbClr val="2626FA"/>
                </a:solidFill>
                <a:latin typeface="Times New Roman"/>
                <a:cs typeface="Times New Roman"/>
                <a:sym typeface="Times New Roman"/>
              </a:rPr>
              <a:t>2</a:t>
            </a:r>
            <a:r>
              <a:rPr lang="en-US" sz="2933" b="1" dirty="0">
                <a:latin typeface="Times New Roman"/>
                <a:ea typeface="Times New Roman"/>
                <a:cs typeface="Times New Roman"/>
                <a:sym typeface="Times New Roman"/>
              </a:rPr>
              <a:t> </a:t>
            </a:r>
            <a:r>
              <a:rPr lang="en-US" sz="2933" b="1" dirty="0">
                <a:solidFill>
                  <a:srgbClr val="2626FA"/>
                </a:solidFill>
                <a:latin typeface="Times New Roman"/>
                <a:ea typeface="Times New Roman"/>
                <a:cs typeface="Times New Roman"/>
                <a:sym typeface="Times New Roman"/>
              </a:rPr>
              <a:t>Responses</a:t>
            </a:r>
            <a:endParaRPr sz="2933" b="1" dirty="0">
              <a:solidFill>
                <a:srgbClr val="2626FA"/>
              </a:solidFill>
              <a:latin typeface="Lobster"/>
              <a:ea typeface="Lobster"/>
              <a:cs typeface="Lobster"/>
              <a:sym typeface="Lobster"/>
            </a:endParaRPr>
          </a:p>
        </p:txBody>
      </p:sp>
      <p:sp>
        <p:nvSpPr>
          <p:cNvPr id="443" name="Google Shape;443;p5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44" name="Google Shape;444;p5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1</a:t>
            </a:r>
            <a:endParaRPr sz="2933" b="1" dirty="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CAD3E428-7285-C973-0BAD-69BD78C0C7A6}"/>
              </a:ext>
            </a:extLst>
          </p:cNvPr>
          <p:cNvPicPr>
            <a:picLocks noChangeAspect="1"/>
          </p:cNvPicPr>
          <p:nvPr/>
        </p:nvPicPr>
        <p:blipFill>
          <a:blip r:embed="rId4"/>
          <a:stretch>
            <a:fillRect/>
          </a:stretch>
        </p:blipFill>
        <p:spPr>
          <a:xfrm>
            <a:off x="143330" y="3113081"/>
            <a:ext cx="11930001" cy="3629019"/>
          </a:xfrm>
          <a:prstGeom prst="rect">
            <a:avLst/>
          </a:prstGeom>
        </p:spPr>
      </p:pic>
      <p:sp>
        <p:nvSpPr>
          <p:cNvPr id="12" name="Google Shape;427;p48">
            <a:extLst>
              <a:ext uri="{FF2B5EF4-FFF2-40B4-BE49-F238E27FC236}">
                <a16:creationId xmlns:a16="http://schemas.microsoft.com/office/drawing/2014/main" id="{7479935D-1A3B-C4A7-7511-894F89AF7E1B}"/>
              </a:ext>
            </a:extLst>
          </p:cNvPr>
          <p:cNvSpPr/>
          <p:nvPr/>
        </p:nvSpPr>
        <p:spPr>
          <a:xfrm>
            <a:off x="143329" y="1220314"/>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567252" indent="-380990">
              <a:buSzPts val="1400"/>
              <a:buFont typeface="Arial" panose="020B0604020202020204" pitchFamily="34" charset="0"/>
              <a:buChar char="•"/>
            </a:pPr>
            <a:r>
              <a:rPr lang="en-US" sz="1600" dirty="0"/>
              <a:t>multi-class classifications</a:t>
            </a:r>
          </a:p>
          <a:p>
            <a:pPr marL="609585"/>
            <a:endParaRPr sz="1600" dirty="0"/>
          </a:p>
          <a:p>
            <a:pPr marL="567252" indent="-380990">
              <a:buSzPts val="1400"/>
              <a:buFont typeface="Arial" panose="020B0604020202020204" pitchFamily="34" charset="0"/>
              <a:buChar char="•"/>
            </a:pPr>
            <a:r>
              <a:rPr lang="en-US" sz="1600" dirty="0"/>
              <a:t>multi-label classifications</a:t>
            </a:r>
          </a:p>
        </p:txBody>
      </p:sp>
      <p:pic>
        <p:nvPicPr>
          <p:cNvPr id="13" name="Picture 12">
            <a:extLst>
              <a:ext uri="{FF2B5EF4-FFF2-40B4-BE49-F238E27FC236}">
                <a16:creationId xmlns:a16="http://schemas.microsoft.com/office/drawing/2014/main" id="{46FFCD1C-627F-4A23-3682-97D90AC549BD}"/>
              </a:ext>
            </a:extLst>
          </p:cNvPr>
          <p:cNvPicPr>
            <a:picLocks noChangeAspect="1"/>
          </p:cNvPicPr>
          <p:nvPr/>
        </p:nvPicPr>
        <p:blipFill rotWithShape="1">
          <a:blip r:embed="rId5"/>
          <a:srcRect l="-2" r="20965"/>
          <a:stretch/>
        </p:blipFill>
        <p:spPr>
          <a:xfrm>
            <a:off x="8490575" y="1026825"/>
            <a:ext cx="3558096" cy="1530881"/>
          </a:xfrm>
          <a:prstGeom prst="rect">
            <a:avLst/>
          </a:prstGeom>
        </p:spPr>
      </p:pic>
      <p:sp>
        <p:nvSpPr>
          <p:cNvPr id="14" name="Rectangle: Rounded Corners 13">
            <a:extLst>
              <a:ext uri="{FF2B5EF4-FFF2-40B4-BE49-F238E27FC236}">
                <a16:creationId xmlns:a16="http://schemas.microsoft.com/office/drawing/2014/main" id="{C0835A34-FB12-C82E-502A-358EBA4CD200}"/>
              </a:ext>
            </a:extLst>
          </p:cNvPr>
          <p:cNvSpPr/>
          <p:nvPr/>
        </p:nvSpPr>
        <p:spPr>
          <a:xfrm>
            <a:off x="9604151" y="3565222"/>
            <a:ext cx="1291872" cy="25755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Right 14">
            <a:extLst>
              <a:ext uri="{FF2B5EF4-FFF2-40B4-BE49-F238E27FC236}">
                <a16:creationId xmlns:a16="http://schemas.microsoft.com/office/drawing/2014/main" id="{B29330F4-F22C-5DE8-1302-0A7D0B611F5A}"/>
              </a:ext>
            </a:extLst>
          </p:cNvPr>
          <p:cNvSpPr/>
          <p:nvPr/>
        </p:nvSpPr>
        <p:spPr>
          <a:xfrm>
            <a:off x="9604151" y="4703752"/>
            <a:ext cx="1573160" cy="464083"/>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noFill/>
            </a:endParaRPr>
          </a:p>
        </p:txBody>
      </p:sp>
      <p:cxnSp>
        <p:nvCxnSpPr>
          <p:cNvPr id="17" name="Straight Arrow Connector 16">
            <a:extLst>
              <a:ext uri="{FF2B5EF4-FFF2-40B4-BE49-F238E27FC236}">
                <a16:creationId xmlns:a16="http://schemas.microsoft.com/office/drawing/2014/main" id="{47E73F57-3937-C6F1-7055-DFB92554BCE2}"/>
              </a:ext>
            </a:extLst>
          </p:cNvPr>
          <p:cNvCxnSpPr/>
          <p:nvPr/>
        </p:nvCxnSpPr>
        <p:spPr>
          <a:xfrm flipH="1">
            <a:off x="9926649" y="5498199"/>
            <a:ext cx="1400113" cy="4798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5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Dealing with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D555EF-D9BD-4B26-8D94-73545C67B85C}"/>
              </a:ext>
            </a:extLst>
          </p:cNvPr>
          <p:cNvPicPr>
            <a:picLocks noChangeAspect="1"/>
          </p:cNvPicPr>
          <p:nvPr/>
        </p:nvPicPr>
        <p:blipFill>
          <a:blip r:embed="rId4"/>
          <a:stretch>
            <a:fillRect/>
          </a:stretch>
        </p:blipFill>
        <p:spPr>
          <a:xfrm>
            <a:off x="143332" y="947540"/>
            <a:ext cx="3649053" cy="5794561"/>
          </a:xfrm>
          <a:prstGeom prst="rect">
            <a:avLst/>
          </a:prstGeom>
        </p:spPr>
      </p:pic>
      <p:sp>
        <p:nvSpPr>
          <p:cNvPr id="4" name="Rectangle: Rounded Corners 3">
            <a:extLst>
              <a:ext uri="{FF2B5EF4-FFF2-40B4-BE49-F238E27FC236}">
                <a16:creationId xmlns:a16="http://schemas.microsoft.com/office/drawing/2014/main" id="{1EB9B4E9-09AA-0FFC-7B56-0535F507870C}"/>
              </a:ext>
            </a:extLst>
          </p:cNvPr>
          <p:cNvSpPr/>
          <p:nvPr/>
        </p:nvSpPr>
        <p:spPr>
          <a:xfrm>
            <a:off x="2627181" y="5599535"/>
            <a:ext cx="762983" cy="6218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F7D2165D-6C98-6889-D32D-FFA0D87D34B1}"/>
              </a:ext>
            </a:extLst>
          </p:cNvPr>
          <p:cNvSpPr txBox="1"/>
          <p:nvPr/>
        </p:nvSpPr>
        <p:spPr>
          <a:xfrm>
            <a:off x="4105950" y="921868"/>
            <a:ext cx="7942719" cy="3785652"/>
          </a:xfrm>
          <a:prstGeom prst="rect">
            <a:avLst/>
          </a:prstGeom>
          <a:noFill/>
        </p:spPr>
        <p:txBody>
          <a:bodyPr wrap="square" rtlCol="0">
            <a:spAutoFit/>
          </a:bodyPr>
          <a:lstStyle/>
          <a:p>
            <a:r>
              <a:rPr lang="en-US" sz="2400" dirty="0"/>
              <a:t>Dealing with missing values:</a:t>
            </a:r>
          </a:p>
          <a:p>
            <a:pPr marL="838190" lvl="1" indent="-380990">
              <a:buFont typeface="Arial" panose="020B0604020202020204" pitchFamily="34" charset="0"/>
              <a:buChar char="•"/>
            </a:pPr>
            <a:r>
              <a:rPr lang="en-US" sz="2400" dirty="0"/>
              <a:t>Drop</a:t>
            </a:r>
          </a:p>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KNN Imputation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rtl="0">
              <a:buClr>
                <a:srgbClr val="D313AA"/>
              </a:buClr>
              <a:buSzPts val="3600"/>
            </a:pPr>
            <a:r>
              <a:rPr lang="en-US" sz="2933" b="1" dirty="0">
                <a:solidFill>
                  <a:srgbClr val="D313AA"/>
                </a:solidFill>
                <a:latin typeface="Times New Roman"/>
                <a:cs typeface="Times New Roman"/>
              </a:rPr>
              <a:t>Dropping missing values: </a:t>
            </a:r>
            <a:r>
              <a:rPr lang="en-US" sz="2933" b="1" dirty="0">
                <a:solidFill>
                  <a:srgbClr val="2626FA"/>
                </a:solidFill>
                <a:latin typeface="Times New Roman"/>
                <a:cs typeface="Times New Roman"/>
              </a:rPr>
              <a:t>rejected</a:t>
            </a:r>
            <a:endParaRPr sz="2933" b="1" dirty="0">
              <a:solidFill>
                <a:srgbClr val="2626F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3</a:t>
            </a:r>
            <a:endParaRPr sz="2933" b="1" dirty="0">
              <a:solidFill>
                <a:schemeClr val="dk1"/>
              </a:solidFill>
              <a:latin typeface="Arial"/>
              <a:ea typeface="Arial"/>
              <a:cs typeface="Arial"/>
              <a:sym typeface="Arial"/>
            </a:endParaRPr>
          </a:p>
        </p:txBody>
      </p:sp>
      <p:sp>
        <p:nvSpPr>
          <p:cNvPr id="2" name="Google Shape;427;p48">
            <a:extLst>
              <a:ext uri="{FF2B5EF4-FFF2-40B4-BE49-F238E27FC236}">
                <a16:creationId xmlns:a16="http://schemas.microsoft.com/office/drawing/2014/main" id="{17065581-7E80-3AA0-B066-FE8B4FBE0C32}"/>
              </a:ext>
            </a:extLst>
          </p:cNvPr>
          <p:cNvSpPr/>
          <p:nvPr/>
        </p:nvSpPr>
        <p:spPr>
          <a:xfrm>
            <a:off x="143332" y="1252138"/>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1. Dropping missing values</a:t>
            </a:r>
          </a:p>
        </p:txBody>
      </p:sp>
      <p:sp>
        <p:nvSpPr>
          <p:cNvPr id="3" name="Google Shape;427;p48">
            <a:extLst>
              <a:ext uri="{FF2B5EF4-FFF2-40B4-BE49-F238E27FC236}">
                <a16:creationId xmlns:a16="http://schemas.microsoft.com/office/drawing/2014/main" id="{35C65E51-87AE-E276-4986-B0C18684693B}"/>
              </a:ext>
            </a:extLst>
          </p:cNvPr>
          <p:cNvSpPr/>
          <p:nvPr/>
        </p:nvSpPr>
        <p:spPr>
          <a:xfrm>
            <a:off x="143332" y="3469790"/>
            <a:ext cx="2941811"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Not efficient in our work</a:t>
            </a:r>
          </a:p>
        </p:txBody>
      </p:sp>
      <p:sp>
        <p:nvSpPr>
          <p:cNvPr id="4" name="Arrow: Right 3">
            <a:extLst>
              <a:ext uri="{FF2B5EF4-FFF2-40B4-BE49-F238E27FC236}">
                <a16:creationId xmlns:a16="http://schemas.microsoft.com/office/drawing/2014/main" id="{1905528B-D6A8-3398-A283-3066173CEA58}"/>
              </a:ext>
            </a:extLst>
          </p:cNvPr>
          <p:cNvSpPr/>
          <p:nvPr/>
        </p:nvSpPr>
        <p:spPr>
          <a:xfrm rot="5400000">
            <a:off x="1102088" y="2458064"/>
            <a:ext cx="1266395" cy="180913"/>
          </a:xfrm>
          <a:prstGeom prst="rightArrow">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A Solar cycle correlation of coronal element abundances in Sun-as-a-star  observations | Nature Communications">
            <a:extLst>
              <a:ext uri="{FF2B5EF4-FFF2-40B4-BE49-F238E27FC236}">
                <a16:creationId xmlns:a16="http://schemas.microsoft.com/office/drawing/2014/main" id="{D8DAB64D-EA22-AE99-B79A-DDDD5092B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63" y="2540655"/>
            <a:ext cx="5374604" cy="41245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1F4E07-C291-E178-E26B-B164B154539D}"/>
              </a:ext>
            </a:extLst>
          </p:cNvPr>
          <p:cNvCxnSpPr>
            <a:cxnSpLocks/>
          </p:cNvCxnSpPr>
          <p:nvPr/>
        </p:nvCxnSpPr>
        <p:spPr>
          <a:xfrm>
            <a:off x="7708491" y="2257487"/>
            <a:ext cx="361827" cy="25013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09672E-4B37-4EA4-B4D1-19CC949E20F0}"/>
              </a:ext>
            </a:extLst>
          </p:cNvPr>
          <p:cNvCxnSpPr>
            <a:cxnSpLocks/>
          </p:cNvCxnSpPr>
          <p:nvPr/>
        </p:nvCxnSpPr>
        <p:spPr>
          <a:xfrm>
            <a:off x="8384950" y="2312547"/>
            <a:ext cx="657015" cy="25550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5D129B-566E-A24A-25A0-B7352B00F20A}"/>
              </a:ext>
            </a:extLst>
          </p:cNvPr>
          <p:cNvCxnSpPr>
            <a:cxnSpLocks/>
          </p:cNvCxnSpPr>
          <p:nvPr/>
        </p:nvCxnSpPr>
        <p:spPr>
          <a:xfrm>
            <a:off x="8860394" y="2257487"/>
            <a:ext cx="1511983" cy="33796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27;p48">
            <a:extLst>
              <a:ext uri="{FF2B5EF4-FFF2-40B4-BE49-F238E27FC236}">
                <a16:creationId xmlns:a16="http://schemas.microsoft.com/office/drawing/2014/main" id="{2699045A-18AE-9232-F823-D62FB06C8803}"/>
              </a:ext>
            </a:extLst>
          </p:cNvPr>
          <p:cNvSpPr/>
          <p:nvPr/>
        </p:nvSpPr>
        <p:spPr>
          <a:xfrm>
            <a:off x="7280241" y="1717091"/>
            <a:ext cx="1580153"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Single data</a:t>
            </a:r>
          </a:p>
        </p:txBody>
      </p:sp>
      <p:sp>
        <p:nvSpPr>
          <p:cNvPr id="13" name="Google Shape;427;p48">
            <a:extLst>
              <a:ext uri="{FF2B5EF4-FFF2-40B4-BE49-F238E27FC236}">
                <a16:creationId xmlns:a16="http://schemas.microsoft.com/office/drawing/2014/main" id="{BE3AB1D7-1A46-BF8B-C97A-E0BE18BE1DB2}"/>
              </a:ext>
            </a:extLst>
          </p:cNvPr>
          <p:cNvSpPr/>
          <p:nvPr/>
        </p:nvSpPr>
        <p:spPr>
          <a:xfrm>
            <a:off x="9166724" y="1697247"/>
            <a:ext cx="2760897" cy="477535"/>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186262">
              <a:buSzPts val="1400"/>
            </a:pPr>
            <a:r>
              <a:rPr lang="en-US" sz="1600" dirty="0"/>
              <a:t>A set of consecutive data</a:t>
            </a:r>
          </a:p>
        </p:txBody>
      </p:sp>
      <p:sp>
        <p:nvSpPr>
          <p:cNvPr id="17" name="Left Brace 16">
            <a:extLst>
              <a:ext uri="{FF2B5EF4-FFF2-40B4-BE49-F238E27FC236}">
                <a16:creationId xmlns:a16="http://schemas.microsoft.com/office/drawing/2014/main" id="{0336E433-D346-9451-51BD-2360253D201A}"/>
              </a:ext>
            </a:extLst>
          </p:cNvPr>
          <p:cNvSpPr/>
          <p:nvPr/>
        </p:nvSpPr>
        <p:spPr>
          <a:xfrm rot="5400000">
            <a:off x="10933397" y="2025371"/>
            <a:ext cx="192859" cy="837709"/>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3654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ea typeface="Lobster"/>
                <a:cs typeface="Times New Roman"/>
                <a:sym typeface="Times New Roman"/>
              </a:rPr>
              <a:t>Filling missing values</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4</a:t>
            </a:r>
            <a:endParaRPr sz="2933" b="1" dirty="0">
              <a:solidFill>
                <a:schemeClr val="dk1"/>
              </a:solidFill>
              <a:latin typeface="Arial"/>
              <a:ea typeface="Arial"/>
              <a:cs typeface="Arial"/>
              <a:sym typeface="Arial"/>
            </a:endParaRPr>
          </a:p>
        </p:txBody>
      </p:sp>
      <p:sp>
        <p:nvSpPr>
          <p:cNvPr id="18" name="TextBox 17">
            <a:extLst>
              <a:ext uri="{FF2B5EF4-FFF2-40B4-BE49-F238E27FC236}">
                <a16:creationId xmlns:a16="http://schemas.microsoft.com/office/drawing/2014/main" id="{F7D2165D-6C98-6889-D32D-FFA0D87D34B1}"/>
              </a:ext>
            </a:extLst>
          </p:cNvPr>
          <p:cNvSpPr txBox="1"/>
          <p:nvPr/>
        </p:nvSpPr>
        <p:spPr>
          <a:xfrm>
            <a:off x="143332" y="1010100"/>
            <a:ext cx="7942719" cy="3046988"/>
          </a:xfrm>
          <a:prstGeom prst="rect">
            <a:avLst/>
          </a:prstGeom>
          <a:noFill/>
        </p:spPr>
        <p:txBody>
          <a:bodyPr wrap="square" rtlCol="0">
            <a:spAutoFit/>
          </a:bodyPr>
          <a:lstStyle/>
          <a:p>
            <a:pPr marL="838190" lvl="1" indent="-380990">
              <a:buFont typeface="Arial" panose="020B0604020202020204" pitchFamily="34" charset="0"/>
              <a:buChar char="•"/>
            </a:pPr>
            <a:r>
              <a:rPr lang="en-US" sz="2400" dirty="0"/>
              <a:t>Fill</a:t>
            </a:r>
          </a:p>
          <a:p>
            <a:pPr marL="1295390" lvl="2" indent="-380990">
              <a:buFont typeface="Arial" panose="020B0604020202020204" pitchFamily="34" charset="0"/>
              <a:buChar char="•"/>
            </a:pPr>
            <a:r>
              <a:rPr lang="en-US" sz="2400" dirty="0"/>
              <a:t>Mean</a:t>
            </a:r>
          </a:p>
          <a:p>
            <a:pPr marL="1295390" lvl="2" indent="-380990">
              <a:buFont typeface="Arial" panose="020B0604020202020204" pitchFamily="34" charset="0"/>
              <a:buChar char="•"/>
            </a:pPr>
            <a:r>
              <a:rPr lang="en-US" sz="2400" dirty="0"/>
              <a:t>Median</a:t>
            </a:r>
          </a:p>
          <a:p>
            <a:pPr marL="1295390" lvl="2" indent="-380990">
              <a:buFont typeface="Arial" panose="020B0604020202020204" pitchFamily="34" charset="0"/>
              <a:buChar char="•"/>
            </a:pPr>
            <a:r>
              <a:rPr lang="en-US" sz="2400" dirty="0"/>
              <a:t>Mode</a:t>
            </a:r>
          </a:p>
          <a:p>
            <a:pPr marL="1295390" lvl="2" indent="-380990">
              <a:buFont typeface="Arial" panose="020B0604020202020204" pitchFamily="34" charset="0"/>
              <a:buChar char="•"/>
            </a:pPr>
            <a:r>
              <a:rPr lang="en-US" sz="2400" dirty="0"/>
              <a:t>Constant number or string, like 0 or ‘unknown’</a:t>
            </a:r>
          </a:p>
          <a:p>
            <a:pPr marL="1295390" lvl="2" indent="-380990">
              <a:buFont typeface="Arial" panose="020B0604020202020204" pitchFamily="34" charset="0"/>
              <a:buChar char="•"/>
            </a:pPr>
            <a:r>
              <a:rPr lang="en-US" sz="2400" dirty="0"/>
              <a:t>Miss Forest</a:t>
            </a:r>
          </a:p>
          <a:p>
            <a:pPr marL="1295390" lvl="2" indent="-380990">
              <a:buFont typeface="Arial" panose="020B0604020202020204" pitchFamily="34" charset="0"/>
              <a:buChar char="•"/>
            </a:pPr>
            <a:r>
              <a:rPr lang="en-US" sz="2400" dirty="0"/>
              <a:t>Mice Forest</a:t>
            </a:r>
          </a:p>
          <a:p>
            <a:pPr marL="1295390" lvl="2" indent="-380990">
              <a:buFont typeface="Arial" panose="020B0604020202020204" pitchFamily="34" charset="0"/>
              <a:buChar char="•"/>
            </a:pPr>
            <a:r>
              <a:rPr lang="en-US" sz="2400" dirty="0"/>
              <a:t>KNN Imputation</a:t>
            </a:r>
          </a:p>
        </p:txBody>
      </p:sp>
    </p:spTree>
    <p:extLst>
      <p:ext uri="{BB962C8B-B14F-4D97-AF65-F5344CB8AC3E}">
        <p14:creationId xmlns:p14="http://schemas.microsoft.com/office/powerpoint/2010/main" val="2358305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4CD2A61-46D5-92D9-77E4-FCB8F223F306}"/>
              </a:ext>
            </a:extLst>
          </p:cNvPr>
          <p:cNvSpPr txBox="1"/>
          <p:nvPr/>
        </p:nvSpPr>
        <p:spPr>
          <a:xfrm>
            <a:off x="312820" y="1267326"/>
            <a:ext cx="11665819" cy="3978012"/>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374151"/>
                </a:solidFill>
                <a:effectLst/>
              </a:rPr>
              <a:t>Miss Forest</a:t>
            </a:r>
            <a:endParaRPr lang="en-US" sz="2400" b="0" dirty="0">
              <a:effectLst/>
            </a:endParaRPr>
          </a:p>
          <a:p>
            <a:pPr algn="just"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well-suited</a:t>
            </a:r>
            <a:r>
              <a:rPr lang="en-US" sz="2400" b="0" i="0" u="none" strike="noStrike" dirty="0">
                <a:solidFill>
                  <a:srgbClr val="374151"/>
                </a:solidFill>
                <a:effectLst/>
              </a:rPr>
              <a:t> for datasets where the missing values occur in a </a:t>
            </a:r>
            <a:r>
              <a:rPr lang="en-US" sz="2400" b="1" i="0" u="none" strike="noStrike" dirty="0">
                <a:solidFill>
                  <a:srgbClr val="374151"/>
                </a:solidFill>
                <a:effectLst/>
              </a:rPr>
              <a:t>pattern </a:t>
            </a:r>
            <a:r>
              <a:rPr lang="en-US" sz="2400" b="0" i="0" u="none" strike="noStrike" dirty="0">
                <a:solidFill>
                  <a:srgbClr val="374151"/>
                </a:solidFill>
                <a:effectLst/>
              </a:rPr>
              <a:t>rather than randomly.</a:t>
            </a:r>
          </a:p>
          <a:p>
            <a:pPr marL="742950" lvl="1" indent="-285750" algn="just"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based on the Random Forest model</a:t>
            </a:r>
          </a:p>
          <a:p>
            <a:pPr marL="1143000" lvl="2" indent="-228600" algn="just" rtl="0" fontAlgn="base">
              <a:spcBef>
                <a:spcPts val="1500"/>
              </a:spcBef>
              <a:spcAft>
                <a:spcPts val="0"/>
              </a:spcAft>
              <a:buFont typeface="Arial" panose="020B0604020202020204" pitchFamily="34" charset="0"/>
              <a:buChar char="•"/>
            </a:pPr>
            <a:r>
              <a:rPr lang="en-US" sz="2400" b="0" i="0" u="none" strike="noStrike" dirty="0">
                <a:solidFill>
                  <a:srgbClr val="374151"/>
                </a:solidFill>
                <a:effectLst/>
              </a:rPr>
              <a:t>The basic idea of the Miss Forest algorithm is to treat each feature with missing values as the dependent variable and the other features as the independent variables. A Random Forest model is trained for each feature with missing values using the other features. The missing values are then predicted based on these trained models.</a:t>
            </a:r>
          </a:p>
          <a:p>
            <a:br>
              <a:rPr lang="en-US" sz="2400" b="0" dirty="0">
                <a:effectLst/>
              </a:rPr>
            </a:br>
            <a:endParaRPr lang="en-US" sz="2400" dirty="0"/>
          </a:p>
        </p:txBody>
      </p:sp>
    </p:spTree>
    <p:extLst>
      <p:ext uri="{BB962C8B-B14F-4D97-AF65-F5344CB8AC3E}">
        <p14:creationId xmlns:p14="http://schemas.microsoft.com/office/powerpoint/2010/main" val="280476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Miss Forest</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1027BC0D-049C-F4FA-9A7D-8A0EA0472CC7}"/>
              </a:ext>
            </a:extLst>
          </p:cNvPr>
          <p:cNvSpPr txBox="1"/>
          <p:nvPr/>
        </p:nvSpPr>
        <p:spPr>
          <a:xfrm>
            <a:off x="239807" y="938431"/>
            <a:ext cx="11712385" cy="3929281"/>
          </a:xfrm>
          <a:prstGeom prst="rect">
            <a:avLst/>
          </a:prstGeom>
          <a:noFill/>
        </p:spPr>
        <p:txBody>
          <a:bodyPr wrap="square" rtlCol="0">
            <a:spAutoFit/>
          </a:bodyPr>
          <a:lstStyle/>
          <a:p>
            <a:pPr rtl="0">
              <a:spcBef>
                <a:spcPts val="0"/>
              </a:spcBef>
              <a:spcAft>
                <a:spcPts val="1000"/>
              </a:spcAft>
            </a:pPr>
            <a:r>
              <a:rPr lang="en-US" sz="2400" b="0" i="0" u="none" strike="noStrike" dirty="0">
                <a:solidFill>
                  <a:srgbClr val="000000"/>
                </a:solidFill>
                <a:effectLst/>
              </a:rPr>
              <a:t>It's important to </a:t>
            </a:r>
            <a:r>
              <a:rPr lang="en-US" sz="2400" b="1" i="0" u="none" strike="noStrike" dirty="0">
                <a:solidFill>
                  <a:srgbClr val="000000"/>
                </a:solidFill>
                <a:effectLst/>
              </a:rPr>
              <a:t>remember</a:t>
            </a:r>
            <a:r>
              <a:rPr lang="en-US" sz="2400" b="0" i="0" u="none" strike="noStrike" dirty="0">
                <a:solidFill>
                  <a:srgbClr val="000000"/>
                </a:solidFill>
                <a:effectLst/>
              </a:rPr>
              <a:t> that:</a:t>
            </a:r>
            <a:endParaRPr lang="en-US" sz="2400" b="0" dirty="0">
              <a:effectLst/>
            </a:endParaRP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imputing missing values </a:t>
            </a:r>
            <a:r>
              <a:rPr lang="en-US" sz="2400" b="1" i="0" u="none" strike="noStrike" dirty="0">
                <a:solidFill>
                  <a:srgbClr val="000000"/>
                </a:solidFill>
                <a:effectLst/>
              </a:rPr>
              <a:t>always</a:t>
            </a:r>
            <a:r>
              <a:rPr lang="en-US" sz="2400" b="0" i="0" u="none" strike="noStrike" dirty="0">
                <a:solidFill>
                  <a:srgbClr val="000000"/>
                </a:solidFill>
                <a:effectLst/>
              </a:rPr>
              <a:t> comes with some </a:t>
            </a:r>
            <a:r>
              <a:rPr lang="en-US" sz="2400" b="1" i="0" u="none" strike="noStrike" dirty="0">
                <a:solidFill>
                  <a:srgbClr val="000000"/>
                </a:solidFill>
                <a:effectLst/>
              </a:rPr>
              <a:t>uncertainty</a:t>
            </a:r>
            <a:r>
              <a:rPr lang="en-US" sz="2400" b="0" i="0" u="none" strike="noStrike" dirty="0">
                <a:solidFill>
                  <a:srgbClr val="000000"/>
                </a:solidFill>
                <a:effectLst/>
              </a:rPr>
              <a:t>.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It's </a:t>
            </a:r>
            <a:r>
              <a:rPr lang="en-US" sz="2400" b="1" i="0" u="none" strike="noStrike" dirty="0">
                <a:solidFill>
                  <a:srgbClr val="000000"/>
                </a:solidFill>
                <a:effectLst/>
              </a:rPr>
              <a:t>generally </a:t>
            </a:r>
            <a:r>
              <a:rPr lang="en-US" sz="2400" b="0" i="0" u="none" strike="noStrike" dirty="0">
                <a:solidFill>
                  <a:srgbClr val="000000"/>
                </a:solidFill>
                <a:effectLst/>
              </a:rPr>
              <a:t>a good idea to explore your data thoroughly and understand the reasons behind missing values before deciding on an imputation strategy. </a:t>
            </a:r>
          </a:p>
          <a:p>
            <a:pPr marL="457200" rtl="0" fontAlgn="base">
              <a:spcBef>
                <a:spcPts val="0"/>
              </a:spcBef>
              <a:spcAft>
                <a:spcPts val="1000"/>
              </a:spcAft>
              <a:buFont typeface="Arial" panose="020B0604020202020204" pitchFamily="34" charset="0"/>
              <a:buChar char="•"/>
            </a:pPr>
            <a:r>
              <a:rPr lang="en-US" sz="2400" b="0" i="0" u="none" strike="noStrike" dirty="0">
                <a:solidFill>
                  <a:srgbClr val="000000"/>
                </a:solidFill>
                <a:effectLst/>
              </a:rPr>
              <a:t> Also, while Miss Forest is a powerful imputation method, it may not be suitable for all kinds of data or missing patterns, and it </a:t>
            </a:r>
            <a:r>
              <a:rPr lang="en-US" sz="2400" b="1" i="0" u="none" strike="noStrike" dirty="0">
                <a:solidFill>
                  <a:srgbClr val="000000"/>
                </a:solidFill>
                <a:effectLst/>
              </a:rPr>
              <a:t>may be computationally expensive</a:t>
            </a:r>
            <a:r>
              <a:rPr lang="en-US" sz="2400" b="0" i="0" u="none" strike="noStrike" dirty="0">
                <a:solidFill>
                  <a:srgbClr val="000000"/>
                </a:solidFill>
                <a:effectLst/>
              </a:rPr>
              <a:t> for large datasets.</a:t>
            </a:r>
          </a:p>
          <a:p>
            <a:pPr rtl="0">
              <a:spcBef>
                <a:spcPts val="0"/>
              </a:spcBef>
              <a:spcAft>
                <a:spcPts val="1000"/>
              </a:spcAft>
            </a:pPr>
            <a:br>
              <a:rPr lang="en-US" sz="2400" b="0" dirty="0">
                <a:effectLst/>
              </a:rPr>
            </a:br>
            <a:endParaRPr lang="en-US" sz="2400" dirty="0"/>
          </a:p>
        </p:txBody>
      </p:sp>
    </p:spTree>
    <p:extLst>
      <p:ext uri="{BB962C8B-B14F-4D97-AF65-F5344CB8AC3E}">
        <p14:creationId xmlns:p14="http://schemas.microsoft.com/office/powerpoint/2010/main" val="248128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Mice Forest</a:t>
            </a:r>
            <a:endParaRPr sz="2933" b="1" dirty="0">
              <a:solidFill>
                <a:srgbClr val="D313AA"/>
              </a:solidFill>
              <a:latin typeface="Times New Roman"/>
              <a:cs typeface="Times New Roman"/>
              <a:sym typeface="Lobster"/>
            </a:endParaRPr>
          </a:p>
        </p:txBody>
      </p:sp>
      <p:sp>
        <p:nvSpPr>
          <p:cNvPr id="451" name="Google Shape;451;p51"/>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52" name="Google Shape;452;p51"/>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rPr>
              <a:t>7</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F1050175-B044-B50C-3DDC-828D97E8AA8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5" name="TextBox 4">
            <a:extLst>
              <a:ext uri="{FF2B5EF4-FFF2-40B4-BE49-F238E27FC236}">
                <a16:creationId xmlns:a16="http://schemas.microsoft.com/office/drawing/2014/main" id="{E2789FAA-011D-A678-1E00-B656D7616A73}"/>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8" name="TextBox 7">
            <a:extLst>
              <a:ext uri="{FF2B5EF4-FFF2-40B4-BE49-F238E27FC236}">
                <a16:creationId xmlns:a16="http://schemas.microsoft.com/office/drawing/2014/main" id="{C7A6775A-4D0B-0B90-EC2D-2418067138CE}"/>
              </a:ext>
            </a:extLst>
          </p:cNvPr>
          <p:cNvSpPr txBox="1"/>
          <p:nvPr/>
        </p:nvSpPr>
        <p:spPr>
          <a:xfrm>
            <a:off x="143332" y="977884"/>
            <a:ext cx="11642672" cy="5663089"/>
          </a:xfrm>
          <a:prstGeom prst="rect">
            <a:avLst/>
          </a:prstGeom>
          <a:noFill/>
        </p:spPr>
        <p:txBody>
          <a:bodyPr wrap="square" rtlCol="0">
            <a:spAutoFit/>
          </a:bodyPr>
          <a:lstStyle/>
          <a:p>
            <a:pPr rtl="0">
              <a:spcBef>
                <a:spcPts val="0"/>
              </a:spcBef>
              <a:spcAft>
                <a:spcPts val="1500"/>
              </a:spcAft>
            </a:pPr>
            <a:r>
              <a:rPr lang="en-US" sz="2400" b="1" i="0" u="none" strike="noStrike" dirty="0">
                <a:solidFill>
                  <a:srgbClr val="374151"/>
                </a:solidFill>
                <a:effectLst/>
              </a:rPr>
              <a:t>MICE:</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MIs</a:t>
            </a:r>
            <a:r>
              <a:rPr lang="en-US" sz="2400" b="0" i="0" u="none" strike="noStrike" dirty="0">
                <a:solidFill>
                  <a:srgbClr val="374151"/>
                </a:solidFill>
                <a:effectLst/>
              </a:rPr>
              <a:t> (</a:t>
            </a:r>
            <a:r>
              <a:rPr lang="en-US" sz="2400" b="1" i="0" u="none" strike="noStrike" dirty="0">
                <a:solidFill>
                  <a:srgbClr val="374151"/>
                </a:solidFill>
                <a:effectLst/>
              </a:rPr>
              <a:t>M</a:t>
            </a:r>
            <a:r>
              <a:rPr lang="en-US" sz="2400" b="0" i="0" u="none" strike="noStrike" dirty="0">
                <a:solidFill>
                  <a:srgbClr val="374151"/>
                </a:solidFill>
                <a:effectLst/>
              </a:rPr>
              <a:t>ultiple </a:t>
            </a:r>
            <a:r>
              <a:rPr lang="en-US" sz="2400" b="1" i="0" u="none" strike="noStrike" dirty="0">
                <a:solidFill>
                  <a:srgbClr val="374151"/>
                </a:solidFill>
                <a:effectLst/>
              </a:rPr>
              <a:t>I</a:t>
            </a:r>
            <a:r>
              <a:rPr lang="en-US" sz="2400" b="0" i="0" u="none" strike="noStrike" dirty="0">
                <a:solidFill>
                  <a:srgbClr val="374151"/>
                </a:solidFill>
                <a:effectLst/>
              </a:rPr>
              <a:t>mputation</a:t>
            </a:r>
            <a:r>
              <a:rPr lang="en-US" sz="2400" b="1" i="0" u="none" strike="noStrike" dirty="0">
                <a:solidFill>
                  <a:srgbClr val="374151"/>
                </a:solidFill>
                <a:effectLst/>
              </a:rPr>
              <a:t>s</a:t>
            </a:r>
            <a:r>
              <a:rPr lang="en-US" sz="2400" b="0" i="0" u="none" strike="noStrike" dirty="0">
                <a:solidFill>
                  <a:srgbClr val="374151"/>
                </a:solidFill>
                <a:effectLst/>
              </a:rPr>
              <a:t>) create </a:t>
            </a:r>
            <a:r>
              <a:rPr lang="en-US" sz="2400" b="1" i="0" u="none" strike="noStrike" dirty="0">
                <a:solidFill>
                  <a:srgbClr val="374151"/>
                </a:solidFill>
                <a:effectLst/>
              </a:rPr>
              <a:t>several </a:t>
            </a:r>
            <a:r>
              <a:rPr lang="en-US" sz="2400" b="0" i="0" u="none" strike="noStrike" dirty="0">
                <a:solidFill>
                  <a:srgbClr val="374151"/>
                </a:solidFill>
                <a:effectLst/>
              </a:rPr>
              <a:t>possible fills for each missing value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The </a:t>
            </a:r>
            <a:r>
              <a:rPr lang="en-US" sz="2400" b="1" i="0" u="none" strike="noStrike" dirty="0">
                <a:solidFill>
                  <a:srgbClr val="374151"/>
                </a:solidFill>
                <a:effectLst/>
              </a:rPr>
              <a:t>distribution: </a:t>
            </a:r>
            <a:r>
              <a:rPr lang="en-US" sz="2400" b="0" i="0" u="none" strike="noStrike" dirty="0">
                <a:solidFill>
                  <a:srgbClr val="374151"/>
                </a:solidFill>
                <a:effectLst/>
              </a:rPr>
              <a:t>a good approximation </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Flexible (</a:t>
            </a:r>
            <a:r>
              <a:rPr lang="en-US" sz="2400" b="0" i="0" u="none" strike="noStrike" dirty="0">
                <a:solidFill>
                  <a:srgbClr val="374151"/>
                </a:solidFill>
                <a:effectLst/>
              </a:rPr>
              <a:t>can handle different data types)</a:t>
            </a:r>
          </a:p>
          <a:p>
            <a:pPr marL="914400" rtl="0">
              <a:spcBef>
                <a:spcPts val="0"/>
              </a:spcBef>
              <a:spcAft>
                <a:spcPts val="1500"/>
              </a:spcAft>
            </a:pPr>
            <a:r>
              <a:rPr lang="en-US" sz="2400" b="0" i="0" u="none" strike="noStrike" dirty="0">
                <a:solidFill>
                  <a:srgbClr val="374151"/>
                </a:solidFill>
                <a:effectLst/>
              </a:rPr>
              <a:t> </a:t>
            </a:r>
            <a:endParaRPr lang="en-US" sz="2400" b="0" dirty="0">
              <a:effectLst/>
            </a:endParaRP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RF</a:t>
            </a:r>
            <a:r>
              <a:rPr lang="en-US" sz="2400" b="0" i="0" u="none" strike="noStrike" dirty="0">
                <a:solidFill>
                  <a:srgbClr val="374151"/>
                </a:solidFill>
                <a:effectLst/>
              </a:rPr>
              <a:t> (</a:t>
            </a:r>
            <a:r>
              <a:rPr lang="en-US" sz="2400" b="1" i="0" u="none" strike="noStrike" dirty="0">
                <a:solidFill>
                  <a:srgbClr val="374151"/>
                </a:solidFill>
                <a:effectLst/>
              </a:rPr>
              <a:t>R</a:t>
            </a:r>
            <a:r>
              <a:rPr lang="en-US" sz="2400" b="0" i="0" u="none" strike="noStrike" dirty="0">
                <a:solidFill>
                  <a:srgbClr val="374151"/>
                </a:solidFill>
                <a:effectLst/>
              </a:rPr>
              <a:t>andom </a:t>
            </a:r>
            <a:r>
              <a:rPr lang="en-US" sz="2400" b="1" i="0" u="none" strike="noStrike" dirty="0">
                <a:solidFill>
                  <a:srgbClr val="374151"/>
                </a:solidFill>
                <a:effectLst/>
              </a:rPr>
              <a:t>F</a:t>
            </a:r>
            <a:r>
              <a:rPr lang="en-US" sz="2400" b="0" i="0" u="none" strike="noStrike" dirty="0">
                <a:solidFill>
                  <a:srgbClr val="374151"/>
                </a:solidFill>
                <a:effectLst/>
              </a:rPr>
              <a:t>orest)</a:t>
            </a:r>
          </a:p>
          <a:p>
            <a:pPr marL="742950" lvl="1" indent="-285750" rtl="0" fontAlgn="base">
              <a:spcBef>
                <a:spcPts val="0"/>
              </a:spcBef>
              <a:spcAft>
                <a:spcPts val="1500"/>
              </a:spcAft>
              <a:buFont typeface="Arial" panose="020B0604020202020204" pitchFamily="34" charset="0"/>
              <a:buChar char="•"/>
            </a:pPr>
            <a:r>
              <a:rPr lang="en-US" sz="2400" b="1" i="0" u="none" strike="noStrike" dirty="0">
                <a:solidFill>
                  <a:srgbClr val="374151"/>
                </a:solidFill>
                <a:effectLst/>
              </a:rPr>
              <a:t>Powerful</a:t>
            </a:r>
          </a:p>
          <a:p>
            <a:pPr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 MICE = MIs + RF</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374151"/>
                </a:solidFill>
                <a:effectLst/>
              </a:rPr>
              <a:t>MICE </a:t>
            </a:r>
            <a:r>
              <a:rPr lang="en-US" sz="2400" b="1" i="0" u="none" strike="noStrike" dirty="0">
                <a:solidFill>
                  <a:srgbClr val="374151"/>
                </a:solidFill>
                <a:effectLst/>
              </a:rPr>
              <a:t>combines </a:t>
            </a:r>
            <a:r>
              <a:rPr lang="en-US" sz="2400" b="0" i="0" u="none" strike="noStrike" dirty="0">
                <a:solidFill>
                  <a:srgbClr val="374151"/>
                </a:solidFill>
                <a:effectLst/>
              </a:rPr>
              <a:t>the flexibility of MICE with the power of random forests. This approach can handle different data types (like categorical and numerical values) and missing data patterns.</a:t>
            </a:r>
          </a:p>
          <a:p>
            <a:pPr marL="742950" lvl="1" indent="-285750" rtl="0" fontAlgn="base">
              <a:spcBef>
                <a:spcPts val="0"/>
              </a:spcBef>
              <a:spcAft>
                <a:spcPts val="0"/>
              </a:spcAft>
              <a:buFont typeface="Arial" panose="020B0604020202020204" pitchFamily="34" charset="0"/>
              <a:buChar char="•"/>
            </a:pPr>
            <a:r>
              <a:rPr lang="en-US" sz="2400" b="1" i="0" u="none" strike="noStrike" dirty="0">
                <a:solidFill>
                  <a:srgbClr val="374151"/>
                </a:solidFill>
                <a:effectLst/>
              </a:rPr>
              <a:t>MICE (M</a:t>
            </a:r>
            <a:r>
              <a:rPr lang="en-US" sz="2400" b="0" i="0" u="none" strike="noStrike" dirty="0">
                <a:solidFill>
                  <a:srgbClr val="374151"/>
                </a:solidFill>
                <a:effectLst/>
              </a:rPr>
              <a:t>ultivariate </a:t>
            </a:r>
            <a:r>
              <a:rPr lang="en-US" sz="2400" b="1" i="0" u="none" strike="noStrike" dirty="0">
                <a:solidFill>
                  <a:srgbClr val="374151"/>
                </a:solidFill>
                <a:effectLst/>
              </a:rPr>
              <a:t>I</a:t>
            </a:r>
            <a:r>
              <a:rPr lang="en-US" sz="2400" b="0" i="0" u="none" strike="noStrike" dirty="0">
                <a:solidFill>
                  <a:srgbClr val="374151"/>
                </a:solidFill>
                <a:effectLst/>
              </a:rPr>
              <a:t>mputation by </a:t>
            </a:r>
            <a:r>
              <a:rPr lang="en-US" sz="2400" b="1" i="0" u="none" strike="noStrike" dirty="0">
                <a:solidFill>
                  <a:srgbClr val="374151"/>
                </a:solidFill>
                <a:effectLst/>
              </a:rPr>
              <a:t>C</a:t>
            </a:r>
            <a:r>
              <a:rPr lang="en-US" sz="2400" b="0" i="0" u="none" strike="noStrike" dirty="0">
                <a:solidFill>
                  <a:srgbClr val="374151"/>
                </a:solidFill>
                <a:effectLst/>
              </a:rPr>
              <a:t>hained </a:t>
            </a:r>
            <a:r>
              <a:rPr lang="en-US" sz="2400" b="1" i="0" u="none" strike="noStrike" dirty="0">
                <a:solidFill>
                  <a:srgbClr val="374151"/>
                </a:solidFill>
                <a:effectLst/>
              </a:rPr>
              <a:t>E</a:t>
            </a:r>
            <a:r>
              <a:rPr lang="en-US" sz="2400" b="0" i="0" u="none" strike="noStrike" dirty="0">
                <a:solidFill>
                  <a:srgbClr val="374151"/>
                </a:solidFill>
                <a:effectLst/>
              </a:rPr>
              <a:t>quations )</a:t>
            </a:r>
          </a:p>
          <a:p>
            <a:pPr marL="742950" lvl="1" indent="-285750" rtl="0" fontAlgn="base">
              <a:spcBef>
                <a:spcPts val="0"/>
              </a:spcBef>
              <a:spcAft>
                <a:spcPts val="1500"/>
              </a:spcAft>
              <a:buFont typeface="Arial" panose="020B0604020202020204" pitchFamily="34" charset="0"/>
              <a:buChar char="•"/>
            </a:pPr>
            <a:r>
              <a:rPr lang="en-US" sz="2400" b="0" i="0" u="none" strike="noStrike" dirty="0">
                <a:solidFill>
                  <a:srgbClr val="374151"/>
                </a:solidFill>
                <a:effectLst/>
              </a:rPr>
              <a:t>is an imputation method that works by filling the missing data </a:t>
            </a:r>
            <a:r>
              <a:rPr lang="en-US" sz="2400" b="1" i="0" u="none" strike="noStrike" dirty="0">
                <a:solidFill>
                  <a:srgbClr val="374151"/>
                </a:solidFill>
                <a:effectLst/>
              </a:rPr>
              <a:t>multiple times</a:t>
            </a:r>
            <a:r>
              <a:rPr lang="en-US" sz="2400" b="0" i="0" u="none" strike="noStrike" dirty="0">
                <a:solidFill>
                  <a:srgbClr val="374151"/>
                </a:solidFill>
                <a:effectLst/>
              </a:rPr>
              <a:t>. </a:t>
            </a:r>
          </a:p>
        </p:txBody>
      </p:sp>
    </p:spTree>
    <p:extLst>
      <p:ext uri="{BB962C8B-B14F-4D97-AF65-F5344CB8AC3E}">
        <p14:creationId xmlns:p14="http://schemas.microsoft.com/office/powerpoint/2010/main" val="205730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KNN Imputation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B571BDC-20F0-F9DC-D17E-FEA8D0F45C4F}"/>
              </a:ext>
            </a:extLst>
          </p:cNvPr>
          <p:cNvSpPr txBox="1"/>
          <p:nvPr/>
        </p:nvSpPr>
        <p:spPr>
          <a:xfrm>
            <a:off x="143332" y="816464"/>
            <a:ext cx="11720635" cy="2323713"/>
          </a:xfrm>
          <a:prstGeom prst="rect">
            <a:avLst/>
          </a:prstGeom>
          <a:noFill/>
        </p:spPr>
        <p:txBody>
          <a:bodyPr wrap="square" rtlCol="0">
            <a:spAutoFit/>
          </a:bodyPr>
          <a:lstStyle/>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KNN</a:t>
            </a:r>
            <a:r>
              <a:rPr lang="en-US" sz="2000" b="0" i="0" u="none" strike="noStrike" dirty="0">
                <a:solidFill>
                  <a:srgbClr val="374151"/>
                </a:solidFill>
                <a:effectLst/>
              </a:rPr>
              <a:t> (</a:t>
            </a:r>
            <a:r>
              <a:rPr lang="en-US" sz="2000" b="1" i="0" u="none" strike="noStrike" dirty="0">
                <a:solidFill>
                  <a:srgbClr val="374151"/>
                </a:solidFill>
                <a:effectLst/>
              </a:rPr>
              <a:t>K</a:t>
            </a:r>
            <a:r>
              <a:rPr lang="en-US" sz="2000" b="0" i="0" u="none" strike="noStrike" dirty="0">
                <a:solidFill>
                  <a:srgbClr val="374151"/>
                </a:solidFill>
                <a:effectLst/>
              </a:rPr>
              <a:t>-</a:t>
            </a:r>
            <a:r>
              <a:rPr lang="en-US" sz="2000" b="1" i="0" u="none" strike="noStrike" dirty="0">
                <a:solidFill>
                  <a:srgbClr val="374151"/>
                </a:solidFill>
                <a:effectLst/>
              </a:rPr>
              <a:t>N</a:t>
            </a:r>
            <a:r>
              <a:rPr lang="en-US" sz="2000" b="0" i="0" u="none" strike="noStrike" dirty="0">
                <a:solidFill>
                  <a:srgbClr val="374151"/>
                </a:solidFill>
                <a:effectLst/>
              </a:rPr>
              <a:t>earest </a:t>
            </a:r>
            <a:r>
              <a:rPr lang="en-US" sz="2000" b="1" i="0" u="none" strike="noStrike" dirty="0">
                <a:solidFill>
                  <a:srgbClr val="374151"/>
                </a:solidFill>
                <a:effectLst/>
              </a:rPr>
              <a:t>N</a:t>
            </a:r>
            <a:r>
              <a:rPr lang="en-US" sz="2000" b="0" i="0" u="none" strike="noStrike" dirty="0">
                <a:solidFill>
                  <a:srgbClr val="374151"/>
                </a:solidFill>
                <a:effectLst/>
              </a:rPr>
              <a:t>eighbors)</a:t>
            </a:r>
          </a:p>
          <a:p>
            <a:pPr rtl="0" fontAlgn="base">
              <a:spcBef>
                <a:spcPts val="0"/>
              </a:spcBef>
              <a:spcAft>
                <a:spcPts val="1000"/>
              </a:spcAft>
              <a:buFont typeface="Arial" panose="020B0604020202020204" pitchFamily="34" charset="0"/>
              <a:buChar char="•"/>
            </a:pPr>
            <a:r>
              <a:rPr lang="en-US" sz="2000" b="0" i="0" u="none" strike="noStrike" dirty="0">
                <a:solidFill>
                  <a:srgbClr val="374151"/>
                </a:solidFill>
                <a:effectLst/>
              </a:rPr>
              <a:t> The </a:t>
            </a:r>
            <a:r>
              <a:rPr lang="en-US" sz="2000" b="1" i="0" u="none" strike="noStrike" dirty="0">
                <a:solidFill>
                  <a:srgbClr val="374151"/>
                </a:solidFill>
                <a:effectLst/>
              </a:rPr>
              <a:t>optimal K </a:t>
            </a:r>
            <a:r>
              <a:rPr lang="en-US" sz="2000" b="0" i="0" u="none" strike="noStrike" dirty="0">
                <a:solidFill>
                  <a:srgbClr val="374151"/>
                </a:solidFill>
                <a:effectLst/>
              </a:rPr>
              <a:t>may depend on the specific dataset and problem.</a:t>
            </a:r>
          </a:p>
          <a:p>
            <a:pPr rtl="0" fontAlgn="base">
              <a:spcBef>
                <a:spcPts val="0"/>
              </a:spcBef>
              <a:spcAft>
                <a:spcPts val="1000"/>
              </a:spcAft>
              <a:buFont typeface="Arial" panose="020B0604020202020204" pitchFamily="34" charset="0"/>
              <a:buChar char="•"/>
            </a:pPr>
            <a:r>
              <a:rPr lang="en-US" sz="2000" b="1" i="0" u="none" strike="noStrike" dirty="0">
                <a:solidFill>
                  <a:srgbClr val="374151"/>
                </a:solidFill>
                <a:effectLst/>
              </a:rPr>
              <a:t> Can be time-consuming</a:t>
            </a:r>
            <a:r>
              <a:rPr lang="en-US" sz="2000" b="0" i="0" u="none" strike="noStrike" dirty="0">
                <a:solidFill>
                  <a:srgbClr val="374151"/>
                </a:solidFill>
                <a:effectLst/>
              </a:rPr>
              <a:t> on larger datasets as each missing value needs to compute distances to all other points. </a:t>
            </a:r>
          </a:p>
          <a:p>
            <a:r>
              <a:rPr lang="en-US" sz="2000" b="1" i="0" u="none" strike="noStrike" dirty="0">
                <a:solidFill>
                  <a:srgbClr val="374151"/>
                </a:solidFill>
                <a:effectLst/>
              </a:rPr>
              <a:t>Assumption</a:t>
            </a:r>
            <a:r>
              <a:rPr lang="en-US" sz="2000" b="0" i="0" u="none" strike="noStrike" dirty="0">
                <a:solidFill>
                  <a:srgbClr val="374151"/>
                </a:solidFill>
                <a:effectLst/>
              </a:rPr>
              <a:t>: KNN assumes that the dataset has a metric space structure, which may not be the case for all datasets.</a:t>
            </a:r>
            <a:endParaRPr lang="en-US" sz="2000" dirty="0"/>
          </a:p>
        </p:txBody>
      </p:sp>
      <p:pic>
        <p:nvPicPr>
          <p:cNvPr id="1034" name="Picture 10">
            <a:extLst>
              <a:ext uri="{FF2B5EF4-FFF2-40B4-BE49-F238E27FC236}">
                <a16:creationId xmlns:a16="http://schemas.microsoft.com/office/drawing/2014/main" id="{E612DC10-3C69-D974-C9BC-8C11A1F07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70" y="4275195"/>
            <a:ext cx="2390502" cy="23905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3A7E30A4-30FF-A9F3-0225-D646C6D6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352" y="4311996"/>
            <a:ext cx="2870370" cy="2327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EDC54D-6021-D37D-240D-FACC7A5FF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27" y="4311996"/>
            <a:ext cx="3049719" cy="11240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27;p48">
            <a:extLst>
              <a:ext uri="{FF2B5EF4-FFF2-40B4-BE49-F238E27FC236}">
                <a16:creationId xmlns:a16="http://schemas.microsoft.com/office/drawing/2014/main" id="{FCC11DF9-0938-6C6E-3ADB-EC7C2270054C}"/>
              </a:ext>
            </a:extLst>
          </p:cNvPr>
          <p:cNvSpPr/>
          <p:nvPr/>
        </p:nvSpPr>
        <p:spPr>
          <a:xfrm>
            <a:off x="239486" y="3140177"/>
            <a:ext cx="362471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600" b="1" i="0" u="none" strike="noStrike" dirty="0">
                <a:solidFill>
                  <a:srgbClr val="38761D"/>
                </a:solidFill>
                <a:effectLst/>
                <a:latin typeface="Arial" panose="020B0604020202020204" pitchFamily="34" charset="0"/>
              </a:rPr>
              <a:t>Euclidean (metric) distance </a:t>
            </a:r>
            <a:endParaRPr lang="en-US" sz="1600" b="0" dirty="0">
              <a:effectLst/>
            </a:endParaRPr>
          </a:p>
          <a:p>
            <a:pPr marL="457200" rtl="0">
              <a:spcBef>
                <a:spcPts val="0"/>
              </a:spcBef>
              <a:spcAft>
                <a:spcPts val="0"/>
              </a:spcAft>
            </a:pPr>
            <a:r>
              <a:rPr lang="en-US" sz="1600" b="1" i="0" u="none" strike="noStrike" dirty="0">
                <a:solidFill>
                  <a:srgbClr val="374151"/>
                </a:solidFill>
                <a:effectLst/>
                <a:latin typeface="Arial" panose="020B0604020202020204" pitchFamily="34" charset="0"/>
              </a:rPr>
              <a:t>vs</a:t>
            </a:r>
            <a:endParaRPr lang="en-US" sz="1600" b="0" dirty="0">
              <a:effectLst/>
            </a:endParaRPr>
          </a:p>
          <a:p>
            <a:pPr rtl="0">
              <a:spcBef>
                <a:spcPts val="0"/>
              </a:spcBef>
              <a:spcAft>
                <a:spcPts val="0"/>
              </a:spcAft>
            </a:pPr>
            <a:r>
              <a:rPr lang="en-US" sz="1600" b="1" i="0" u="none" strike="noStrike" dirty="0">
                <a:solidFill>
                  <a:srgbClr val="3D85C6"/>
                </a:solidFill>
                <a:effectLst/>
                <a:latin typeface="Arial" panose="020B0604020202020204" pitchFamily="34" charset="0"/>
              </a:rPr>
              <a:t>Manhattan (taxi-cab) distance</a:t>
            </a:r>
            <a:endParaRPr lang="en-US" sz="1600" b="0" dirty="0">
              <a:effectLst/>
            </a:endParaRPr>
          </a:p>
        </p:txBody>
      </p:sp>
      <p:sp>
        <p:nvSpPr>
          <p:cNvPr id="11" name="Google Shape;427;p48">
            <a:extLst>
              <a:ext uri="{FF2B5EF4-FFF2-40B4-BE49-F238E27FC236}">
                <a16:creationId xmlns:a16="http://schemas.microsoft.com/office/drawing/2014/main" id="{98B7B71A-490B-8DC5-DFF7-5AC5EBBB6D58}"/>
              </a:ext>
            </a:extLst>
          </p:cNvPr>
          <p:cNvSpPr/>
          <p:nvPr/>
        </p:nvSpPr>
        <p:spPr>
          <a:xfrm>
            <a:off x="5493798" y="3140177"/>
            <a:ext cx="5949265" cy="938533"/>
          </a:xfrm>
          <a:prstGeom prst="roundRect">
            <a:avLst>
              <a:gd name="adj" fmla="val 16667"/>
            </a:avLst>
          </a:prstGeom>
          <a:solidFill>
            <a:srgbClr val="FFF0D1"/>
          </a:solidFill>
          <a:ln w="63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rtl="0">
              <a:spcBef>
                <a:spcPts val="0"/>
              </a:spcBef>
              <a:spcAft>
                <a:spcPts val="0"/>
              </a:spcAft>
            </a:pPr>
            <a:r>
              <a:rPr lang="en-US" sz="1800" b="1" i="0" u="none" strike="noStrike" dirty="0">
                <a:solidFill>
                  <a:srgbClr val="374151"/>
                </a:solidFill>
                <a:effectLst/>
                <a:latin typeface="Arial" panose="020B0604020202020204" pitchFamily="34" charset="0"/>
              </a:rPr>
              <a:t>                                        KNN</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Classification                              Regression     </a:t>
            </a:r>
            <a:endParaRPr lang="en-US" sz="1600" b="0" dirty="0">
              <a:effectLst/>
            </a:endParaRPr>
          </a:p>
          <a:p>
            <a:pPr rtl="0">
              <a:spcBef>
                <a:spcPts val="0"/>
              </a:spcBef>
              <a:spcAft>
                <a:spcPts val="0"/>
              </a:spcAft>
            </a:pPr>
            <a:r>
              <a:rPr lang="en-US" sz="1800" b="1" i="0" u="none" strike="noStrike" dirty="0">
                <a:solidFill>
                  <a:srgbClr val="374151"/>
                </a:solidFill>
                <a:effectLst/>
                <a:latin typeface="Arial" panose="020B0604020202020204" pitchFamily="34" charset="0"/>
              </a:rPr>
              <a:t>    Majority vote </a:t>
            </a:r>
            <a:r>
              <a:rPr lang="en-US" b="1" dirty="0">
                <a:solidFill>
                  <a:srgbClr val="374151"/>
                </a:solidFill>
                <a:latin typeface="Arial" panose="020B0604020202020204" pitchFamily="34" charset="0"/>
              </a:rPr>
              <a:t>      </a:t>
            </a:r>
            <a:r>
              <a:rPr lang="en-US" sz="1800" b="1" i="0" u="none" strike="noStrike" dirty="0">
                <a:solidFill>
                  <a:srgbClr val="374151"/>
                </a:solidFill>
                <a:effectLst/>
                <a:latin typeface="Arial" panose="020B0604020202020204" pitchFamily="34" charset="0"/>
              </a:rPr>
              <a:t>                        Mean</a:t>
            </a:r>
            <a:endParaRPr lang="en-US" sz="1600" b="0" dirty="0">
              <a:effectLst/>
            </a:endParaRPr>
          </a:p>
        </p:txBody>
      </p:sp>
    </p:spTree>
    <p:extLst>
      <p:ext uri="{BB962C8B-B14F-4D97-AF65-F5344CB8AC3E}">
        <p14:creationId xmlns:p14="http://schemas.microsoft.com/office/powerpoint/2010/main" val="152202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9</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458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1800" b="1" dirty="0">
                <a:solidFill>
                  <a:srgbClr val="D313AA"/>
                </a:solidFill>
                <a:latin typeface="Times New Roman" panose="02020603050405020304" pitchFamily="18" charset="0"/>
                <a:ea typeface="Lobster"/>
                <a:cs typeface="Lobster"/>
                <a:sym typeface="Lobster"/>
              </a:rPr>
              <a:t>Data preprocessing workflow</a:t>
            </a:r>
            <a:endParaRPr sz="2933" b="1" dirty="0">
              <a:solidFill>
                <a:srgbClr val="3530F4"/>
              </a:solidFill>
              <a:latin typeface="Lobster"/>
              <a:ea typeface="Lobster"/>
              <a:cs typeface="Lobster"/>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572560FA-5CA6-13C6-BDC8-F147B06813B5}"/>
              </a:ext>
            </a:extLst>
          </p:cNvPr>
          <p:cNvPicPr>
            <a:picLocks noChangeAspect="1"/>
          </p:cNvPicPr>
          <p:nvPr/>
        </p:nvPicPr>
        <p:blipFill>
          <a:blip r:embed="rId4"/>
          <a:stretch>
            <a:fillRect/>
          </a:stretch>
        </p:blipFill>
        <p:spPr>
          <a:xfrm>
            <a:off x="143332" y="871602"/>
            <a:ext cx="3042636" cy="5870498"/>
          </a:xfrm>
          <a:prstGeom prst="rect">
            <a:avLst/>
          </a:prstGeom>
        </p:spPr>
      </p:pic>
      <p:pic>
        <p:nvPicPr>
          <p:cNvPr id="12" name="Picture 11">
            <a:extLst>
              <a:ext uri="{FF2B5EF4-FFF2-40B4-BE49-F238E27FC236}">
                <a16:creationId xmlns:a16="http://schemas.microsoft.com/office/drawing/2014/main" id="{07CEE4D3-DE30-A906-FED9-BAF630A44CA6}"/>
              </a:ext>
            </a:extLst>
          </p:cNvPr>
          <p:cNvPicPr>
            <a:picLocks noChangeAspect="1"/>
          </p:cNvPicPr>
          <p:nvPr/>
        </p:nvPicPr>
        <p:blipFill>
          <a:blip r:embed="rId5"/>
          <a:stretch>
            <a:fillRect/>
          </a:stretch>
        </p:blipFill>
        <p:spPr>
          <a:xfrm>
            <a:off x="4629150" y="871601"/>
            <a:ext cx="2856577" cy="5824449"/>
          </a:xfrm>
          <a:prstGeom prst="rect">
            <a:avLst/>
          </a:prstGeom>
        </p:spPr>
      </p:pic>
    </p:spTree>
    <p:extLst>
      <p:ext uri="{BB962C8B-B14F-4D97-AF65-F5344CB8AC3E}">
        <p14:creationId xmlns:p14="http://schemas.microsoft.com/office/powerpoint/2010/main" val="63522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17"/>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2</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06/01/2023</a:t>
            </a:r>
          </a:p>
        </p:txBody>
      </p:sp>
      <p:pic>
        <p:nvPicPr>
          <p:cNvPr id="3" name="Picture 2" descr="A blue background with white text&#10;&#10;Description automatically generated">
            <a:extLst>
              <a:ext uri="{FF2B5EF4-FFF2-40B4-BE49-F238E27FC236}">
                <a16:creationId xmlns:a16="http://schemas.microsoft.com/office/drawing/2014/main" id="{691BB5FB-9A95-2E0A-B996-EA3245838363}"/>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NAs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D8DA2BC-D4A4-8E98-D0CC-80B1FE993EE2}"/>
              </a:ext>
            </a:extLst>
          </p:cNvPr>
          <p:cNvPicPr>
            <a:picLocks noChangeAspect="1"/>
          </p:cNvPicPr>
          <p:nvPr/>
        </p:nvPicPr>
        <p:blipFill>
          <a:blip r:embed="rId4"/>
          <a:stretch>
            <a:fillRect/>
          </a:stretch>
        </p:blipFill>
        <p:spPr>
          <a:xfrm>
            <a:off x="4604084" y="5277391"/>
            <a:ext cx="7469248" cy="1464709"/>
          </a:xfrm>
          <a:prstGeom prst="rect">
            <a:avLst/>
          </a:prstGeom>
        </p:spPr>
      </p:pic>
      <p:pic>
        <p:nvPicPr>
          <p:cNvPr id="5" name="Picture 4">
            <a:extLst>
              <a:ext uri="{FF2B5EF4-FFF2-40B4-BE49-F238E27FC236}">
                <a16:creationId xmlns:a16="http://schemas.microsoft.com/office/drawing/2014/main" id="{354AA409-23F8-D2E5-F054-AFAD3FD24C35}"/>
              </a:ext>
            </a:extLst>
          </p:cNvPr>
          <p:cNvPicPr>
            <a:picLocks noChangeAspect="1"/>
          </p:cNvPicPr>
          <p:nvPr/>
        </p:nvPicPr>
        <p:blipFill rotWithShape="1">
          <a:blip r:embed="rId5"/>
          <a:srcRect l="438" t="9923"/>
          <a:stretch/>
        </p:blipFill>
        <p:spPr>
          <a:xfrm>
            <a:off x="4708358" y="894012"/>
            <a:ext cx="7364974" cy="3424863"/>
          </a:xfrm>
          <a:prstGeom prst="rect">
            <a:avLst/>
          </a:prstGeom>
        </p:spPr>
      </p:pic>
      <p:pic>
        <p:nvPicPr>
          <p:cNvPr id="7" name="Picture 6">
            <a:extLst>
              <a:ext uri="{FF2B5EF4-FFF2-40B4-BE49-F238E27FC236}">
                <a16:creationId xmlns:a16="http://schemas.microsoft.com/office/drawing/2014/main" id="{07982576-474A-299D-CAE8-99C5709EBBA4}"/>
              </a:ext>
            </a:extLst>
          </p:cNvPr>
          <p:cNvPicPr>
            <a:picLocks noChangeAspect="1"/>
          </p:cNvPicPr>
          <p:nvPr/>
        </p:nvPicPr>
        <p:blipFill>
          <a:blip r:embed="rId6"/>
          <a:stretch>
            <a:fillRect/>
          </a:stretch>
        </p:blipFill>
        <p:spPr>
          <a:xfrm>
            <a:off x="4708358" y="4514187"/>
            <a:ext cx="4900863" cy="622145"/>
          </a:xfrm>
          <a:prstGeom prst="rect">
            <a:avLst/>
          </a:prstGeom>
        </p:spPr>
      </p:pic>
    </p:spTree>
    <p:extLst>
      <p:ext uri="{BB962C8B-B14F-4D97-AF65-F5344CB8AC3E}">
        <p14:creationId xmlns:p14="http://schemas.microsoft.com/office/powerpoint/2010/main" val="396731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Missing</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streaks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CF028EB-2EDF-D6DC-7A78-D8781D04144A}"/>
              </a:ext>
            </a:extLst>
          </p:cNvPr>
          <p:cNvPicPr>
            <a:picLocks noChangeAspect="1"/>
          </p:cNvPicPr>
          <p:nvPr/>
        </p:nvPicPr>
        <p:blipFill>
          <a:blip r:embed="rId4"/>
          <a:stretch>
            <a:fillRect/>
          </a:stretch>
        </p:blipFill>
        <p:spPr>
          <a:xfrm>
            <a:off x="143332" y="914619"/>
            <a:ext cx="4238168" cy="5827481"/>
          </a:xfrm>
          <a:prstGeom prst="rect">
            <a:avLst/>
          </a:prstGeom>
        </p:spPr>
      </p:pic>
      <p:pic>
        <p:nvPicPr>
          <p:cNvPr id="5" name="Picture 4">
            <a:extLst>
              <a:ext uri="{FF2B5EF4-FFF2-40B4-BE49-F238E27FC236}">
                <a16:creationId xmlns:a16="http://schemas.microsoft.com/office/drawing/2014/main" id="{F9C125F2-51AF-C3FC-D3F7-C97BA02DA3C5}"/>
              </a:ext>
            </a:extLst>
          </p:cNvPr>
          <p:cNvPicPr>
            <a:picLocks noChangeAspect="1"/>
          </p:cNvPicPr>
          <p:nvPr/>
        </p:nvPicPr>
        <p:blipFill>
          <a:blip r:embed="rId5"/>
          <a:stretch>
            <a:fillRect/>
          </a:stretch>
        </p:blipFill>
        <p:spPr>
          <a:xfrm>
            <a:off x="4648201" y="1235678"/>
            <a:ext cx="7400468" cy="5429489"/>
          </a:xfrm>
          <a:prstGeom prst="rect">
            <a:avLst/>
          </a:prstGeom>
        </p:spPr>
      </p:pic>
    </p:spTree>
    <p:extLst>
      <p:ext uri="{BB962C8B-B14F-4D97-AF65-F5344CB8AC3E}">
        <p14:creationId xmlns:p14="http://schemas.microsoft.com/office/powerpoint/2010/main" val="671858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en-US" sz="2933" b="1" dirty="0">
                <a:solidFill>
                  <a:srgbClr val="2626FA"/>
                </a:solidFill>
                <a:latin typeface="Times New Roman"/>
                <a:cs typeface="Times New Roman"/>
              </a:rPr>
              <a:t>Statistics</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AA4B070-4FAA-2EBE-3154-FC846AACAD9B}"/>
              </a:ext>
            </a:extLst>
          </p:cNvPr>
          <p:cNvPicPr>
            <a:picLocks noChangeAspect="1"/>
          </p:cNvPicPr>
          <p:nvPr/>
        </p:nvPicPr>
        <p:blipFill>
          <a:blip r:embed="rId4"/>
          <a:stretch>
            <a:fillRect/>
          </a:stretch>
        </p:blipFill>
        <p:spPr>
          <a:xfrm>
            <a:off x="143332" y="1071544"/>
            <a:ext cx="6600882" cy="5670556"/>
          </a:xfrm>
          <a:prstGeom prst="rect">
            <a:avLst/>
          </a:prstGeom>
        </p:spPr>
      </p:pic>
      <p:sp>
        <p:nvSpPr>
          <p:cNvPr id="2" name="Arrow: Right 1">
            <a:extLst>
              <a:ext uri="{FF2B5EF4-FFF2-40B4-BE49-F238E27FC236}">
                <a16:creationId xmlns:a16="http://schemas.microsoft.com/office/drawing/2014/main" id="{C8658B5E-1F9D-D79B-E701-C03E597F23F1}"/>
              </a:ext>
            </a:extLst>
          </p:cNvPr>
          <p:cNvSpPr/>
          <p:nvPr/>
        </p:nvSpPr>
        <p:spPr>
          <a:xfrm>
            <a:off x="143332" y="2571425"/>
            <a:ext cx="791992" cy="308133"/>
          </a:xfrm>
          <a:prstGeom prst="rightArrow">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63D449-F92F-3EA4-573C-F1F4A448FEAB}"/>
              </a:ext>
            </a:extLst>
          </p:cNvPr>
          <p:cNvPicPr>
            <a:picLocks noChangeAspect="1"/>
          </p:cNvPicPr>
          <p:nvPr/>
        </p:nvPicPr>
        <p:blipFill>
          <a:blip r:embed="rId5"/>
          <a:stretch>
            <a:fillRect/>
          </a:stretch>
        </p:blipFill>
        <p:spPr>
          <a:xfrm>
            <a:off x="6744214" y="1789155"/>
            <a:ext cx="5329118" cy="4952945"/>
          </a:xfrm>
          <a:prstGeom prst="rect">
            <a:avLst/>
          </a:prstGeom>
        </p:spPr>
      </p:pic>
    </p:spTree>
    <p:extLst>
      <p:ext uri="{BB962C8B-B14F-4D97-AF65-F5344CB8AC3E}">
        <p14:creationId xmlns:p14="http://schemas.microsoft.com/office/powerpoint/2010/main" val="4254894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F0B10F0-2EE1-17E6-4F9F-096218C9B9D0}"/>
              </a:ext>
            </a:extLst>
          </p:cNvPr>
          <p:cNvPicPr>
            <a:picLocks noChangeAspect="1"/>
          </p:cNvPicPr>
          <p:nvPr/>
        </p:nvPicPr>
        <p:blipFill>
          <a:blip r:embed="rId4"/>
          <a:stretch>
            <a:fillRect/>
          </a:stretch>
        </p:blipFill>
        <p:spPr>
          <a:xfrm>
            <a:off x="3343981" y="3521242"/>
            <a:ext cx="8729351" cy="3220858"/>
          </a:xfrm>
          <a:prstGeom prst="rect">
            <a:avLst/>
          </a:prstGeom>
        </p:spPr>
      </p:pic>
      <p:pic>
        <p:nvPicPr>
          <p:cNvPr id="5" name="Picture 4">
            <a:extLst>
              <a:ext uri="{FF2B5EF4-FFF2-40B4-BE49-F238E27FC236}">
                <a16:creationId xmlns:a16="http://schemas.microsoft.com/office/drawing/2014/main" id="{F3432F10-92BB-6CCA-CBB7-34B996D9EDDB}"/>
              </a:ext>
            </a:extLst>
          </p:cNvPr>
          <p:cNvPicPr>
            <a:picLocks noChangeAspect="1"/>
          </p:cNvPicPr>
          <p:nvPr/>
        </p:nvPicPr>
        <p:blipFill>
          <a:blip r:embed="rId5"/>
          <a:stretch>
            <a:fillRect/>
          </a:stretch>
        </p:blipFill>
        <p:spPr>
          <a:xfrm>
            <a:off x="3243657" y="930338"/>
            <a:ext cx="8829675" cy="1952625"/>
          </a:xfrm>
          <a:prstGeom prst="rect">
            <a:avLst/>
          </a:prstGeom>
        </p:spPr>
      </p:pic>
    </p:spTree>
    <p:extLst>
      <p:ext uri="{BB962C8B-B14F-4D97-AF65-F5344CB8AC3E}">
        <p14:creationId xmlns:p14="http://schemas.microsoft.com/office/powerpoint/2010/main" val="425426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 exploration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0F46343D-7F5C-2DD4-66C7-DCAC558D1952}"/>
              </a:ext>
            </a:extLst>
          </p:cNvPr>
          <p:cNvPicPr>
            <a:picLocks noChangeAspect="1"/>
          </p:cNvPicPr>
          <p:nvPr/>
        </p:nvPicPr>
        <p:blipFill>
          <a:blip r:embed="rId4"/>
          <a:stretch>
            <a:fillRect/>
          </a:stretch>
        </p:blipFill>
        <p:spPr>
          <a:xfrm>
            <a:off x="3957637" y="871602"/>
            <a:ext cx="7986713" cy="5803174"/>
          </a:xfrm>
          <a:prstGeom prst="rect">
            <a:avLst/>
          </a:prstGeom>
        </p:spPr>
      </p:pic>
    </p:spTree>
    <p:extLst>
      <p:ext uri="{BB962C8B-B14F-4D97-AF65-F5344CB8AC3E}">
        <p14:creationId xmlns:p14="http://schemas.microsoft.com/office/powerpoint/2010/main" val="2489688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Values</a:t>
            </a:r>
            <a:r>
              <a:rPr lang="en-US" sz="1800" b="1" dirty="0">
                <a:solidFill>
                  <a:srgbClr val="D313AA"/>
                </a:solidFill>
                <a:latin typeface="Times New Roman" panose="02020603050405020304" pitchFamily="18" charset="0"/>
                <a:ea typeface="Lobster"/>
                <a:cs typeface="Lobster"/>
                <a:sym typeface="Lobster"/>
              </a:rPr>
              <a:t> </a:t>
            </a:r>
            <a:r>
              <a:rPr lang="en-US" sz="2933" b="1" dirty="0">
                <a:solidFill>
                  <a:srgbClr val="D313AA"/>
                </a:solidFill>
                <a:latin typeface="Times New Roman"/>
                <a:cs typeface="Times New Roman"/>
                <a:sym typeface="Lobster"/>
              </a:rPr>
              <a:t>exploration</a:t>
            </a:r>
            <a:r>
              <a:rPr lang="en-US" sz="2933" b="1" dirty="0">
                <a:latin typeface="Times New Roman"/>
                <a:cs typeface="Times New Roman"/>
                <a:sym typeface="Lobster"/>
              </a:rPr>
              <a:t> |</a:t>
            </a:r>
            <a:r>
              <a:rPr lang="en-US" sz="1800" b="1" dirty="0">
                <a:latin typeface="Times New Roman" panose="02020603050405020304" pitchFamily="18" charset="0"/>
                <a:cs typeface="Times New Roman"/>
                <a:sym typeface="Lobster"/>
              </a:rPr>
              <a:t> </a:t>
            </a:r>
            <a:r>
              <a:rPr lang="fa-IR" sz="2933" b="1" dirty="0">
                <a:solidFill>
                  <a:srgbClr val="2626FA"/>
                </a:solidFill>
                <a:latin typeface="Times New Roman"/>
                <a:cs typeface="Times New Roman"/>
              </a:rPr>
              <a:t>999999</a:t>
            </a:r>
            <a:r>
              <a:rPr lang="en-US" sz="2933" b="1" dirty="0">
                <a:solidFill>
                  <a:srgbClr val="2626FA"/>
                </a:solidFill>
                <a:latin typeface="Times New Roman"/>
                <a:cs typeface="Times New Roman"/>
              </a:rPr>
              <a:t>  ?</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8E48678-43CB-3516-5FE8-985D70EB8E6E}"/>
              </a:ext>
            </a:extLst>
          </p:cNvPr>
          <p:cNvPicPr>
            <a:picLocks noChangeAspect="1"/>
          </p:cNvPicPr>
          <p:nvPr/>
        </p:nvPicPr>
        <p:blipFill>
          <a:blip r:embed="rId4"/>
          <a:stretch>
            <a:fillRect/>
          </a:stretch>
        </p:blipFill>
        <p:spPr>
          <a:xfrm>
            <a:off x="139130" y="2037347"/>
            <a:ext cx="11934202" cy="4704753"/>
          </a:xfrm>
          <a:prstGeom prst="rect">
            <a:avLst/>
          </a:prstGeom>
        </p:spPr>
      </p:pic>
    </p:spTree>
    <p:extLst>
      <p:ext uri="{BB962C8B-B14F-4D97-AF65-F5344CB8AC3E}">
        <p14:creationId xmlns:p14="http://schemas.microsoft.com/office/powerpoint/2010/main" val="1462070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sym typeface="Lobster"/>
              </a:rPr>
              <a:t>Solution?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AA3710F-6EA7-168C-B4E5-F8BCE2CBE046}"/>
              </a:ext>
            </a:extLst>
          </p:cNvPr>
          <p:cNvSpPr txBox="1"/>
          <p:nvPr/>
        </p:nvSpPr>
        <p:spPr>
          <a:xfrm>
            <a:off x="143332" y="2271875"/>
            <a:ext cx="9144000" cy="1938992"/>
          </a:xfrm>
          <a:prstGeom prst="rect">
            <a:avLst/>
          </a:prstGeom>
          <a:noFill/>
        </p:spPr>
        <p:txBody>
          <a:bodyPr wrap="square" rtlCol="0">
            <a:spAutoFit/>
          </a:bodyPr>
          <a:lstStyle/>
          <a:p>
            <a:pPr marL="342900" indent="-342900">
              <a:buAutoNum type="arabicPeriod"/>
            </a:pPr>
            <a:r>
              <a:rPr lang="en-US" sz="2400" dirty="0">
                <a:solidFill>
                  <a:srgbClr val="000000"/>
                </a:solidFill>
              </a:rPr>
              <a:t>The datasets should be downloaded again</a:t>
            </a:r>
          </a:p>
          <a:p>
            <a:endParaRPr lang="en-US" sz="2400" dirty="0">
              <a:solidFill>
                <a:srgbClr val="000000"/>
              </a:solidFill>
            </a:endParaRPr>
          </a:p>
          <a:p>
            <a:r>
              <a:rPr lang="en-US" sz="2400" dirty="0">
                <a:solidFill>
                  <a:srgbClr val="000000"/>
                </a:solidFill>
              </a:rPr>
              <a:t>2. Ignore this and continue</a:t>
            </a:r>
          </a:p>
          <a:p>
            <a:endParaRPr lang="en-US" sz="2400" dirty="0">
              <a:solidFill>
                <a:srgbClr val="000000"/>
              </a:solidFill>
            </a:endParaRPr>
          </a:p>
          <a:p>
            <a:r>
              <a:rPr lang="en-US" sz="2400" dirty="0">
                <a:solidFill>
                  <a:srgbClr val="000000"/>
                </a:solidFill>
              </a:rPr>
              <a:t>3. This is a big deal, and finding a solution is essential</a:t>
            </a:r>
          </a:p>
        </p:txBody>
      </p:sp>
    </p:spTree>
    <p:extLst>
      <p:ext uri="{BB962C8B-B14F-4D97-AF65-F5344CB8AC3E}">
        <p14:creationId xmlns:p14="http://schemas.microsoft.com/office/powerpoint/2010/main" val="503644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10</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07/27/2023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5201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3" y="921869"/>
            <a:ext cx="4484814" cy="830997"/>
          </a:xfrm>
          <a:prstGeom prst="rect">
            <a:avLst/>
          </a:prstGeom>
          <a:noFill/>
        </p:spPr>
        <p:txBody>
          <a:bodyPr wrap="square" rtlCol="0">
            <a:spAutoFit/>
          </a:bodyPr>
          <a:lstStyle/>
          <a:p>
            <a:r>
              <a:rPr lang="en-US" sz="2400" dirty="0">
                <a:solidFill>
                  <a:srgbClr val="000000"/>
                </a:solidFill>
              </a:rPr>
              <a:t>1. Vectorization with NumPy</a:t>
            </a:r>
            <a:br>
              <a:rPr lang="en-US" sz="2400" dirty="0">
                <a:solidFill>
                  <a:srgbClr val="000000"/>
                </a:solidFill>
              </a:rPr>
            </a:br>
            <a:endParaRPr lang="en-US" sz="2400" dirty="0">
              <a:solidFill>
                <a:srgbClr val="000000"/>
              </a:solidFill>
            </a:endParaRPr>
          </a:p>
        </p:txBody>
      </p:sp>
      <p:pic>
        <p:nvPicPr>
          <p:cNvPr id="4" name="Picture 3" descr="A screenshot of a computer program&#10;&#10;Description automatically generated">
            <a:extLst>
              <a:ext uri="{FF2B5EF4-FFF2-40B4-BE49-F238E27FC236}">
                <a16:creationId xmlns:a16="http://schemas.microsoft.com/office/drawing/2014/main" id="{A0BE8A8C-29EE-7AA0-604C-73933080C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332" y="1650234"/>
            <a:ext cx="5038268" cy="5091866"/>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E09B013-E56F-1FF4-05D7-05D72465A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3" y="1666387"/>
            <a:ext cx="5062930" cy="5135466"/>
          </a:xfrm>
          <a:prstGeom prst="rect">
            <a:avLst/>
          </a:prstGeom>
        </p:spPr>
      </p:pic>
      <p:sp>
        <p:nvSpPr>
          <p:cNvPr id="7" name="TextBox 6">
            <a:extLst>
              <a:ext uri="{FF2B5EF4-FFF2-40B4-BE49-F238E27FC236}">
                <a16:creationId xmlns:a16="http://schemas.microsoft.com/office/drawing/2014/main" id="{BAE831E3-DCAA-D114-4B41-6889C40E3DDE}"/>
              </a:ext>
            </a:extLst>
          </p:cNvPr>
          <p:cNvSpPr txBox="1"/>
          <p:nvPr/>
        </p:nvSpPr>
        <p:spPr>
          <a:xfrm>
            <a:off x="6311523" y="888374"/>
            <a:ext cx="4484814" cy="461665"/>
          </a:xfrm>
          <a:prstGeom prst="rect">
            <a:avLst/>
          </a:prstGeom>
          <a:noFill/>
        </p:spPr>
        <p:txBody>
          <a:bodyPr wrap="square" rtlCol="0">
            <a:spAutoFit/>
          </a:bodyPr>
          <a:lstStyle/>
          <a:p>
            <a:r>
              <a:rPr lang="en-US" sz="2400" dirty="0">
                <a:solidFill>
                  <a:srgbClr val="000000"/>
                </a:solidFill>
              </a:rPr>
              <a:t>2. Data Manipulation with Pandas</a:t>
            </a:r>
          </a:p>
        </p:txBody>
      </p:sp>
    </p:spTree>
    <p:extLst>
      <p:ext uri="{BB962C8B-B14F-4D97-AF65-F5344CB8AC3E}">
        <p14:creationId xmlns:p14="http://schemas.microsoft.com/office/powerpoint/2010/main" val="1137340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Code optimization</a:t>
            </a:r>
            <a:r>
              <a:rPr lang="en-US" sz="2933" b="1" dirty="0">
                <a:latin typeface="Times New Roman"/>
                <a:cs typeface="Times New Roman"/>
              </a:rPr>
              <a:t> | </a:t>
            </a:r>
            <a:r>
              <a:rPr lang="en-US" sz="2933" b="1" dirty="0">
                <a:solidFill>
                  <a:srgbClr val="2626FA"/>
                </a:solidFill>
                <a:latin typeface="Times New Roman"/>
                <a:cs typeface="Times New Roman"/>
              </a:rPr>
              <a:t>Pure</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r>
              <a:rPr lang="en-US" sz="2933" b="1" dirty="0">
                <a:solidFill>
                  <a:srgbClr val="D313AA"/>
                </a:solidFill>
                <a:latin typeface="Times New Roman"/>
                <a:cs typeface="Times New Roman"/>
              </a:rPr>
              <a:t> </a:t>
            </a:r>
            <a:r>
              <a:rPr lang="en-US" sz="2933" b="1" dirty="0">
                <a:solidFill>
                  <a:srgbClr val="00B050"/>
                </a:solidFill>
                <a:latin typeface="Times New Roman"/>
                <a:cs typeface="Times New Roman"/>
              </a:rPr>
              <a:t>to</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Scientific</a:t>
            </a:r>
            <a:r>
              <a:rPr lang="en-US" sz="2933" b="1" dirty="0">
                <a:solidFill>
                  <a:srgbClr val="D313AA"/>
                </a:solidFill>
                <a:latin typeface="Times New Roman"/>
                <a:cs typeface="Times New Roman"/>
              </a:rPr>
              <a:t> </a:t>
            </a:r>
            <a:r>
              <a:rPr lang="en-US" sz="2933" b="1" dirty="0">
                <a:solidFill>
                  <a:srgbClr val="2626FA"/>
                </a:solidFill>
                <a:latin typeface="Times New Roman"/>
                <a:cs typeface="Times New Roman"/>
              </a:rPr>
              <a:t>Python</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DF8A279-5958-287F-4719-0028732D551D}"/>
              </a:ext>
            </a:extLst>
          </p:cNvPr>
          <p:cNvSpPr txBox="1"/>
          <p:nvPr/>
        </p:nvSpPr>
        <p:spPr>
          <a:xfrm>
            <a:off x="143332" y="921869"/>
            <a:ext cx="11930001" cy="5743298"/>
          </a:xfrm>
          <a:prstGeom prst="rect">
            <a:avLst/>
          </a:prstGeom>
          <a:noFill/>
        </p:spPr>
        <p:txBody>
          <a:bodyPr wrap="square" rtlCol="0">
            <a:spAutoFit/>
          </a:bodyPr>
          <a:lstStyle/>
          <a:p>
            <a:r>
              <a:rPr lang="en-US" sz="2400" dirty="0">
                <a:solidFill>
                  <a:srgbClr val="000000"/>
                </a:solidFill>
              </a:rPr>
              <a:t>3. Scientific Computing with SciPy: </a:t>
            </a:r>
          </a:p>
          <a:p>
            <a:pPr marL="800100" lvl="1" indent="-342900">
              <a:buFont typeface="Arial" panose="020B0604020202020204" pitchFamily="34" charset="0"/>
              <a:buChar char="•"/>
            </a:pPr>
            <a:r>
              <a:rPr lang="en-US" sz="2000" dirty="0">
                <a:solidFill>
                  <a:srgbClr val="000000"/>
                </a:solidFill>
              </a:rPr>
              <a:t>SciPy is built on NumPy.</a:t>
            </a:r>
          </a:p>
          <a:p>
            <a:pPr marL="800100" lvl="1" indent="-342900">
              <a:buFont typeface="Arial" panose="020B0604020202020204" pitchFamily="34" charset="0"/>
              <a:buChar char="•"/>
            </a:pPr>
            <a:r>
              <a:rPr lang="en-US" sz="2000" dirty="0">
                <a:solidFill>
                  <a:srgbClr val="000000"/>
                </a:solidFill>
              </a:rPr>
              <a:t>SciPy provides more utilities for:</a:t>
            </a:r>
          </a:p>
          <a:p>
            <a:pPr marL="1257300" lvl="2" indent="-342900">
              <a:buFont typeface="Arial" panose="020B0604020202020204" pitchFamily="34" charset="0"/>
              <a:buChar char="•"/>
            </a:pPr>
            <a:r>
              <a:rPr lang="en-US" sz="2000" dirty="0">
                <a:solidFill>
                  <a:srgbClr val="000000"/>
                </a:solidFill>
              </a:rPr>
              <a:t>optimization, linear algebra, integration, interpolation, special functions, FFT, signal and image processing, ODE solvers, and more.</a:t>
            </a:r>
          </a:p>
          <a:p>
            <a:br>
              <a:rPr lang="en-US" sz="2400" dirty="0">
                <a:solidFill>
                  <a:srgbClr val="000000"/>
                </a:solidFill>
              </a:rPr>
            </a:br>
            <a:r>
              <a:rPr lang="en-US" sz="2400" dirty="0">
                <a:solidFill>
                  <a:srgbClr val="000000"/>
                </a:solidFill>
              </a:rPr>
              <a:t>4. Parallel Computing with </a:t>
            </a:r>
            <a:r>
              <a:rPr lang="en-US" sz="2400" dirty="0" err="1">
                <a:solidFill>
                  <a:srgbClr val="000000"/>
                </a:solidFill>
              </a:rPr>
              <a:t>joblib</a:t>
            </a:r>
            <a:r>
              <a:rPr lang="en-US" sz="2400" dirty="0">
                <a:solidFill>
                  <a:srgbClr val="000000"/>
                </a:solidFill>
              </a:rPr>
              <a:t> or </a:t>
            </a:r>
            <a:r>
              <a:rPr lang="en-US" sz="2400" dirty="0" err="1">
                <a:solidFill>
                  <a:srgbClr val="000000"/>
                </a:solidFill>
              </a:rPr>
              <a:t>Dask</a:t>
            </a:r>
            <a:r>
              <a:rPr lang="en-US" sz="2400" dirty="0">
                <a:solidFill>
                  <a:srgbClr val="000000"/>
                </a:solidFill>
              </a:rPr>
              <a:t>:</a:t>
            </a:r>
            <a:r>
              <a:rPr lang="en-US" sz="2400" b="0" dirty="0">
                <a:solidFill>
                  <a:srgbClr val="CCCCCC"/>
                </a:solidFill>
                <a:effectLst/>
                <a:latin typeface="Consolas" panose="020B0609020204030204" pitchFamily="49" charset="0"/>
              </a:rPr>
              <a:t> </a:t>
            </a:r>
          </a:p>
          <a:p>
            <a:pPr marL="800100" lvl="1" indent="-342900">
              <a:buFont typeface="Arial" panose="020B0604020202020204" pitchFamily="34" charset="0"/>
              <a:buChar char="•"/>
            </a:pPr>
            <a:r>
              <a:rPr lang="en-US" sz="2000" dirty="0">
                <a:solidFill>
                  <a:srgbClr val="000000"/>
                </a:solidFill>
              </a:rPr>
              <a:t>Speed up processing times.</a:t>
            </a:r>
          </a:p>
          <a:p>
            <a:br>
              <a:rPr lang="en-US" sz="2400" dirty="0">
                <a:solidFill>
                  <a:srgbClr val="000000"/>
                </a:solidFill>
              </a:rPr>
            </a:br>
            <a:r>
              <a:rPr lang="en-US" sz="2400" dirty="0">
                <a:solidFill>
                  <a:srgbClr val="000000"/>
                </a:solidFill>
              </a:rPr>
              <a:t>5. Just-In-Time Compilation with </a:t>
            </a:r>
            <a:r>
              <a:rPr lang="en-US" sz="2400" dirty="0" err="1">
                <a:solidFill>
                  <a:srgbClr val="000000"/>
                </a:solidFill>
              </a:rPr>
              <a:t>Numba</a:t>
            </a:r>
            <a:r>
              <a:rPr lang="en-US" sz="2400" dirty="0">
                <a:solidFill>
                  <a:srgbClr val="000000"/>
                </a:solidFill>
              </a:rPr>
              <a:t>:</a:t>
            </a:r>
          </a:p>
          <a:p>
            <a:pPr marL="800100" lvl="1" indent="-342900">
              <a:buFont typeface="Arial" panose="020B0604020202020204" pitchFamily="34" charset="0"/>
              <a:buChar char="•"/>
            </a:pPr>
            <a:r>
              <a:rPr lang="en-US" sz="2000" dirty="0">
                <a:solidFill>
                  <a:srgbClr val="000000"/>
                </a:solidFill>
              </a:rPr>
              <a:t>Best suited for </a:t>
            </a:r>
            <a:r>
              <a:rPr lang="en-US" sz="2000" b="1" dirty="0">
                <a:solidFill>
                  <a:srgbClr val="000000"/>
                </a:solidFill>
              </a:rPr>
              <a:t>mathematical functions</a:t>
            </a:r>
            <a:r>
              <a:rPr lang="en-US" sz="2000" dirty="0">
                <a:solidFill>
                  <a:srgbClr val="000000"/>
                </a:solidFill>
              </a:rPr>
              <a:t>, like those used in machine learning and data analysis.</a:t>
            </a:r>
          </a:p>
          <a:p>
            <a:pPr lvl="1"/>
            <a:endParaRPr lang="en-US" sz="2000" dirty="0">
              <a:solidFill>
                <a:srgbClr val="000000"/>
              </a:solidFill>
            </a:endParaRPr>
          </a:p>
          <a:p>
            <a:r>
              <a:rPr lang="en-US" sz="2400" dirty="0">
                <a:solidFill>
                  <a:srgbClr val="000000"/>
                </a:solidFill>
              </a:rPr>
              <a:t>6. Efficient Array Computing with JAX:</a:t>
            </a:r>
          </a:p>
          <a:p>
            <a:pPr marL="800100" lvl="1" indent="-342900">
              <a:buFont typeface="Arial" panose="020B0604020202020204" pitchFamily="34" charset="0"/>
              <a:buChar char="•"/>
            </a:pPr>
            <a:r>
              <a:rPr lang="en-US" sz="2000" dirty="0">
                <a:solidFill>
                  <a:srgbClr val="000000"/>
                </a:solidFill>
              </a:rPr>
              <a:t>Powerful transformations.</a:t>
            </a:r>
          </a:p>
          <a:p>
            <a:endParaRPr lang="en-US" sz="2000" dirty="0">
              <a:solidFill>
                <a:srgbClr val="000000"/>
              </a:solidFill>
            </a:endParaRPr>
          </a:p>
          <a:p>
            <a:r>
              <a:rPr lang="en-US" sz="2400" dirty="0">
                <a:solidFill>
                  <a:srgbClr val="000000"/>
                </a:solidFill>
              </a:rPr>
              <a:t>7. Profiling:</a:t>
            </a:r>
          </a:p>
          <a:p>
            <a:pPr marL="800100" lvl="1" indent="-342900">
              <a:buFont typeface="Arial" panose="020B0604020202020204" pitchFamily="34" charset="0"/>
              <a:buChar char="•"/>
            </a:pPr>
            <a:r>
              <a:rPr lang="en-US" sz="2000" dirty="0">
                <a:solidFill>
                  <a:srgbClr val="000000"/>
                </a:solidFill>
              </a:rPr>
              <a:t>Allows you to focus your </a:t>
            </a:r>
            <a:r>
              <a:rPr lang="en-US" sz="2000" b="1" dirty="0">
                <a:solidFill>
                  <a:srgbClr val="000000"/>
                </a:solidFill>
              </a:rPr>
              <a:t>optimization</a:t>
            </a:r>
            <a:r>
              <a:rPr lang="en-US" sz="2000" dirty="0">
                <a:solidFill>
                  <a:srgbClr val="000000"/>
                </a:solidFill>
              </a:rPr>
              <a:t> efforts on the </a:t>
            </a:r>
            <a:r>
              <a:rPr lang="en-US" sz="2000" b="1" dirty="0">
                <a:solidFill>
                  <a:srgbClr val="000000"/>
                </a:solidFill>
              </a:rPr>
              <a:t>slowest parts </a:t>
            </a:r>
            <a:r>
              <a:rPr lang="en-US" sz="2000" dirty="0">
                <a:solidFill>
                  <a:srgbClr val="000000"/>
                </a:solidFill>
              </a:rPr>
              <a:t>of your code.</a:t>
            </a:r>
          </a:p>
        </p:txBody>
      </p:sp>
    </p:spTree>
    <p:extLst>
      <p:ext uri="{BB962C8B-B14F-4D97-AF65-F5344CB8AC3E}">
        <p14:creationId xmlns:p14="http://schemas.microsoft.com/office/powerpoint/2010/main" val="4117565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dirty="0">
                <a:solidFill>
                  <a:srgbClr val="D313AA"/>
                </a:solidFill>
                <a:latin typeface="Times New Roman"/>
                <a:ea typeface="Times New Roman"/>
                <a:cs typeface="Times New Roman"/>
                <a:sym typeface="Times New Roman"/>
              </a:rPr>
              <a:t>Literature Review</a:t>
            </a:r>
            <a:endParaRPr sz="2933" b="1" dirty="0">
              <a:solidFill>
                <a:srgbClr val="3530F4"/>
              </a:solidFill>
              <a:latin typeface="Lobster"/>
              <a:ea typeface="Lobster"/>
              <a:cs typeface="Lobster"/>
              <a:sym typeface="Lobster"/>
            </a:endParaRPr>
          </a:p>
        </p:txBody>
      </p:sp>
      <p:sp>
        <p:nvSpPr>
          <p:cNvPr id="128" name="Google Shape;128;p18"/>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29" name="Google Shape;129;p18"/>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1</a:t>
            </a:r>
            <a:endParaRPr sz="2933" b="1">
              <a:solidFill>
                <a:schemeClr val="dk1"/>
              </a:solidFill>
              <a:latin typeface="Arial"/>
              <a:ea typeface="Arial"/>
              <a:cs typeface="Arial"/>
              <a:sym typeface="Arial"/>
            </a:endParaRPr>
          </a:p>
        </p:txBody>
      </p:sp>
      <p:pic>
        <p:nvPicPr>
          <p:cNvPr id="130" name="Google Shape;130;p18"/>
          <p:cNvPicPr preferRelativeResize="0"/>
          <p:nvPr/>
        </p:nvPicPr>
        <p:blipFill>
          <a:blip r:embed="rId4">
            <a:alphaModFix/>
          </a:blip>
          <a:stretch>
            <a:fillRect/>
          </a:stretch>
        </p:blipFill>
        <p:spPr>
          <a:xfrm>
            <a:off x="8656867" y="921891"/>
            <a:ext cx="3361600" cy="2622532"/>
          </a:xfrm>
          <a:prstGeom prst="rect">
            <a:avLst/>
          </a:prstGeom>
          <a:noFill/>
          <a:ln>
            <a:noFill/>
          </a:ln>
        </p:spPr>
      </p:pic>
      <p:pic>
        <p:nvPicPr>
          <p:cNvPr id="131" name="Google Shape;131;p18"/>
          <p:cNvPicPr preferRelativeResize="0"/>
          <p:nvPr/>
        </p:nvPicPr>
        <p:blipFill>
          <a:blip r:embed="rId5">
            <a:alphaModFix/>
          </a:blip>
          <a:stretch>
            <a:fillRect/>
          </a:stretch>
        </p:blipFill>
        <p:spPr>
          <a:xfrm>
            <a:off x="3844467" y="3837632"/>
            <a:ext cx="4352500" cy="2575632"/>
          </a:xfrm>
          <a:prstGeom prst="rect">
            <a:avLst/>
          </a:prstGeom>
          <a:noFill/>
          <a:ln>
            <a:noFill/>
          </a:ln>
        </p:spPr>
      </p:pic>
      <p:pic>
        <p:nvPicPr>
          <p:cNvPr id="132" name="Google Shape;132;p18"/>
          <p:cNvPicPr preferRelativeResize="0"/>
          <p:nvPr/>
        </p:nvPicPr>
        <p:blipFill>
          <a:blip r:embed="rId6">
            <a:alphaModFix/>
          </a:blip>
          <a:stretch>
            <a:fillRect/>
          </a:stretch>
        </p:blipFill>
        <p:spPr>
          <a:xfrm>
            <a:off x="8398335" y="3700589"/>
            <a:ext cx="3620117" cy="2907176"/>
          </a:xfrm>
          <a:prstGeom prst="rect">
            <a:avLst/>
          </a:prstGeom>
          <a:noFill/>
          <a:ln>
            <a:noFill/>
          </a:ln>
        </p:spPr>
      </p:pic>
      <p:pic>
        <p:nvPicPr>
          <p:cNvPr id="133" name="Google Shape;133;p18"/>
          <p:cNvPicPr preferRelativeResize="0"/>
          <p:nvPr/>
        </p:nvPicPr>
        <p:blipFill>
          <a:blip r:embed="rId7">
            <a:alphaModFix/>
          </a:blip>
          <a:stretch>
            <a:fillRect/>
          </a:stretch>
        </p:blipFill>
        <p:spPr>
          <a:xfrm>
            <a:off x="4132967" y="989151"/>
            <a:ext cx="3501291" cy="2645283"/>
          </a:xfrm>
          <a:prstGeom prst="rect">
            <a:avLst/>
          </a:prstGeom>
          <a:noFill/>
          <a:ln>
            <a:noFill/>
          </a:ln>
        </p:spPr>
      </p:pic>
      <p:pic>
        <p:nvPicPr>
          <p:cNvPr id="134" name="Google Shape;134;p18"/>
          <p:cNvPicPr preferRelativeResize="0"/>
          <p:nvPr/>
        </p:nvPicPr>
        <p:blipFill>
          <a:blip r:embed="rId8">
            <a:alphaModFix/>
          </a:blip>
          <a:stretch>
            <a:fillRect/>
          </a:stretch>
        </p:blipFill>
        <p:spPr>
          <a:xfrm>
            <a:off x="347500" y="1982218"/>
            <a:ext cx="3438069" cy="3493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D2066EE-4DBF-7B98-5746-E7E7F768813A}"/>
              </a:ext>
            </a:extLst>
          </p:cNvPr>
          <p:cNvPicPr>
            <a:picLocks noChangeAspect="1"/>
          </p:cNvPicPr>
          <p:nvPr/>
        </p:nvPicPr>
        <p:blipFill>
          <a:blip r:embed="rId4"/>
          <a:stretch>
            <a:fillRect/>
          </a:stretch>
        </p:blipFill>
        <p:spPr>
          <a:xfrm>
            <a:off x="6863137" y="871602"/>
            <a:ext cx="5210195" cy="3046988"/>
          </a:xfrm>
          <a:prstGeom prst="rect">
            <a:avLst/>
          </a:prstGeom>
        </p:spPr>
      </p:pic>
      <p:sp>
        <p:nvSpPr>
          <p:cNvPr id="5" name="Google Shape;458;p52">
            <a:extLst>
              <a:ext uri="{FF2B5EF4-FFF2-40B4-BE49-F238E27FC236}">
                <a16:creationId xmlns:a16="http://schemas.microsoft.com/office/drawing/2014/main" id="{F1E4525E-B1A4-EC79-410F-391B9B4FD0CF}"/>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a:solidFill>
                  <a:srgbClr val="D313AA"/>
                </a:solidFill>
                <a:latin typeface="Times New Roman"/>
                <a:cs typeface="Times New Roman"/>
                <a:sym typeface="Lobster"/>
              </a:rPr>
              <a:t>Paper</a:t>
            </a:r>
            <a:endParaRPr sz="2933" b="1" dirty="0">
              <a:solidFill>
                <a:srgbClr val="D313AA"/>
              </a:solidFill>
              <a:latin typeface="Times New Roman"/>
              <a:cs typeface="Times New Roman"/>
              <a:sym typeface="Lobster"/>
            </a:endParaRPr>
          </a:p>
        </p:txBody>
      </p:sp>
      <p:sp>
        <p:nvSpPr>
          <p:cNvPr id="6" name="TextBox 5">
            <a:extLst>
              <a:ext uri="{FF2B5EF4-FFF2-40B4-BE49-F238E27FC236}">
                <a16:creationId xmlns:a16="http://schemas.microsoft.com/office/drawing/2014/main" id="{D2317572-6CD2-FB8C-9AFC-0D219D185619}"/>
              </a:ext>
            </a:extLst>
          </p:cNvPr>
          <p:cNvSpPr txBox="1"/>
          <p:nvPr/>
        </p:nvSpPr>
        <p:spPr>
          <a:xfrm>
            <a:off x="143332" y="913848"/>
            <a:ext cx="6719805" cy="4154984"/>
          </a:xfrm>
          <a:prstGeom prst="rect">
            <a:avLst/>
          </a:prstGeom>
          <a:noFill/>
        </p:spPr>
        <p:txBody>
          <a:bodyPr wrap="square" rtlCol="0">
            <a:spAutoFit/>
          </a:bodyPr>
          <a:lstStyle/>
          <a:p>
            <a:r>
              <a:rPr lang="en-US" sz="2400" b="0" i="0" dirty="0">
                <a:effectLst/>
                <a:latin typeface="-apple-system"/>
              </a:rPr>
              <a:t>The authors: </a:t>
            </a:r>
          </a:p>
          <a:p>
            <a:pPr marL="742950" lvl="1" indent="-285750">
              <a:buFont typeface="Arial" panose="020B0604020202020204" pitchFamily="34" charset="0"/>
              <a:buChar char="•"/>
            </a:pPr>
            <a:r>
              <a:rPr lang="en-US" sz="2400" b="0" i="0" dirty="0">
                <a:effectLst/>
                <a:latin typeface="-apple-system"/>
              </a:rPr>
              <a:t>Focus on ACE satellite data. (1998 -2020)</a:t>
            </a:r>
          </a:p>
          <a:p>
            <a:pPr lvl="1"/>
            <a:endParaRPr lang="en-US" sz="2400" b="0" i="0" dirty="0">
              <a:effectLst/>
              <a:latin typeface="-apple-system"/>
            </a:endParaRPr>
          </a:p>
          <a:p>
            <a:pPr marL="742950" lvl="1" indent="-285750">
              <a:buFont typeface="Arial" panose="020B0604020202020204" pitchFamily="34" charset="0"/>
              <a:buChar char="•"/>
            </a:pPr>
            <a:r>
              <a:rPr lang="en-US" sz="2400" b="0" i="0" dirty="0">
                <a:effectLst/>
                <a:latin typeface="-apple-system"/>
              </a:rPr>
              <a:t>Used AI techniques such as machine learning and statistical inference to analyze the ACE data and gain insights into the solar wind. </a:t>
            </a:r>
          </a:p>
          <a:p>
            <a:pPr lvl="1"/>
            <a:endParaRPr lang="en-US" sz="2400" b="0" i="0" dirty="0">
              <a:effectLst/>
              <a:latin typeface="-apple-system"/>
            </a:endParaRPr>
          </a:p>
          <a:p>
            <a:pPr marL="742950" lvl="1" indent="-285750">
              <a:buFont typeface="Arial" panose="020B0604020202020204" pitchFamily="34" charset="0"/>
              <a:buChar char="•"/>
            </a:pPr>
            <a:r>
              <a:rPr lang="en-US" sz="2400" b="0" i="0" dirty="0">
                <a:effectLst/>
                <a:latin typeface="-apple-system"/>
              </a:rPr>
              <a:t>They found that some parameter distributions are well approximated by Gaussian distributions while others are closer to lognormal laws. </a:t>
            </a:r>
          </a:p>
        </p:txBody>
      </p:sp>
      <p:sp>
        <p:nvSpPr>
          <p:cNvPr id="7" name="TextBox 6">
            <a:extLst>
              <a:ext uri="{FF2B5EF4-FFF2-40B4-BE49-F238E27FC236}">
                <a16:creationId xmlns:a16="http://schemas.microsoft.com/office/drawing/2014/main" id="{0B06D545-C4D8-20EF-AAA2-3068A21111B0}"/>
              </a:ext>
            </a:extLst>
          </p:cNvPr>
          <p:cNvSpPr txBox="1"/>
          <p:nvPr/>
        </p:nvSpPr>
        <p:spPr>
          <a:xfrm>
            <a:off x="362595" y="5066956"/>
            <a:ext cx="11710737" cy="1569660"/>
          </a:xfrm>
          <a:prstGeom prst="rect">
            <a:avLst/>
          </a:prstGeom>
          <a:noFill/>
        </p:spPr>
        <p:txBody>
          <a:bodyPr wrap="square" rtlCol="0">
            <a:spAutoFit/>
          </a:bodyPr>
          <a:lstStyle/>
          <a:p>
            <a:r>
              <a:rPr lang="en-US" sz="2400" b="1" dirty="0"/>
              <a:t>Important: </a:t>
            </a:r>
            <a:r>
              <a:rPr lang="en-US" sz="2400" dirty="0"/>
              <a:t>Pre-processing</a:t>
            </a:r>
          </a:p>
          <a:p>
            <a:pPr marL="742950" lvl="1" indent="-285750">
              <a:buFont typeface="Arial" panose="020B0604020202020204" pitchFamily="34" charset="0"/>
              <a:buChar char="•"/>
            </a:pPr>
            <a:r>
              <a:rPr lang="en-US" sz="2400" dirty="0"/>
              <a:t>The magnitude of Values</a:t>
            </a:r>
          </a:p>
          <a:p>
            <a:pPr marL="742950" lvl="1" indent="-285750">
              <a:buFont typeface="Arial" panose="020B0604020202020204" pitchFamily="34" charset="0"/>
              <a:buChar char="•"/>
            </a:pPr>
            <a:r>
              <a:rPr lang="en-US" sz="2400" b="1" i="0" dirty="0">
                <a:solidFill>
                  <a:srgbClr val="000000"/>
                </a:solidFill>
                <a:effectLst/>
              </a:rPr>
              <a:t>Spread values </a:t>
            </a:r>
            <a:r>
              <a:rPr lang="en-US" sz="2400" b="0" i="0" dirty="0">
                <a:solidFill>
                  <a:srgbClr val="000000"/>
                </a:solidFill>
                <a:effectLst/>
              </a:rPr>
              <a:t>seem </a:t>
            </a:r>
            <a:r>
              <a:rPr lang="en-US" sz="2400" b="1" i="0" dirty="0">
                <a:solidFill>
                  <a:srgbClr val="000000"/>
                </a:solidFill>
                <a:effectLst/>
              </a:rPr>
              <a:t>dangerous</a:t>
            </a:r>
            <a:r>
              <a:rPr lang="en-US" sz="2400" b="0" i="0" dirty="0">
                <a:solidFill>
                  <a:srgbClr val="000000"/>
                </a:solidFill>
                <a:effectLst/>
              </a:rPr>
              <a:t> to implement in a </a:t>
            </a:r>
            <a:r>
              <a:rPr lang="en-US" sz="2400" b="1" i="0" dirty="0">
                <a:solidFill>
                  <a:srgbClr val="000000"/>
                </a:solidFill>
                <a:effectLst/>
              </a:rPr>
              <a:t>deep-learning</a:t>
            </a:r>
            <a:r>
              <a:rPr lang="en-US" sz="2400" b="0" i="0" dirty="0">
                <a:solidFill>
                  <a:srgbClr val="000000"/>
                </a:solidFill>
                <a:effectLst/>
              </a:rPr>
              <a:t> algorithm </a:t>
            </a:r>
            <a:r>
              <a:rPr lang="en-US" sz="2400" b="1" i="0" dirty="0">
                <a:solidFill>
                  <a:srgbClr val="000000"/>
                </a:solidFill>
                <a:effectLst/>
              </a:rPr>
              <a:t>without a pre-process</a:t>
            </a:r>
            <a:r>
              <a:rPr lang="en-US" sz="2400" b="0" i="0" dirty="0">
                <a:solidFill>
                  <a:srgbClr val="000000"/>
                </a:solidFill>
                <a:effectLst/>
              </a:rPr>
              <a:t>.</a:t>
            </a:r>
            <a:r>
              <a:rPr lang="en-US" sz="2400" dirty="0"/>
              <a:t> </a:t>
            </a:r>
          </a:p>
        </p:txBody>
      </p:sp>
    </p:spTree>
    <p:extLst>
      <p:ext uri="{BB962C8B-B14F-4D97-AF65-F5344CB8AC3E}">
        <p14:creationId xmlns:p14="http://schemas.microsoft.com/office/powerpoint/2010/main" val="3988848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5109091"/>
          </a:xfrm>
          <a:prstGeom prst="rect">
            <a:avLst/>
          </a:prstGeom>
          <a:noFill/>
        </p:spPr>
        <p:txBody>
          <a:bodyPr wrap="square" rtlCol="0">
            <a:spAutoFit/>
          </a:bodyPr>
          <a:lstStyle/>
          <a:p>
            <a:pPr marL="457200" indent="-457200">
              <a:buAutoNum type="arabicPeriod"/>
            </a:pPr>
            <a:r>
              <a:rPr lang="en-US" sz="2400" dirty="0">
                <a:solidFill>
                  <a:srgbClr val="000000"/>
                </a:solidFill>
              </a:rPr>
              <a:t>Feature Scaling: </a:t>
            </a:r>
          </a:p>
          <a:p>
            <a:pPr marL="800100" lvl="1" indent="-342900">
              <a:buFont typeface="Arial" panose="020B0604020202020204" pitchFamily="34" charset="0"/>
              <a:buChar char="•"/>
            </a:pPr>
            <a:r>
              <a:rPr lang="en-US" sz="2000" dirty="0">
                <a:solidFill>
                  <a:srgbClr val="000000"/>
                </a:solidFill>
              </a:rPr>
              <a:t>It fits within a specific scale, like 0-100 or 0-1.</a:t>
            </a:r>
          </a:p>
          <a:p>
            <a:endParaRPr lang="en-US" sz="2400" dirty="0">
              <a:solidFill>
                <a:srgbClr val="000000"/>
              </a:solidFill>
            </a:endParaRPr>
          </a:p>
          <a:p>
            <a:r>
              <a:rPr lang="en-US" sz="2400" dirty="0">
                <a:solidFill>
                  <a:srgbClr val="000000"/>
                </a:solidFill>
              </a:rPr>
              <a:t>2. Understanding Data:</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gaining insights from the statistical properties of the data</a:t>
            </a:r>
          </a:p>
          <a:p>
            <a:br>
              <a:rPr lang="en-US" sz="2400" dirty="0">
                <a:solidFill>
                  <a:srgbClr val="000000"/>
                </a:solidFill>
              </a:rPr>
            </a:br>
            <a:r>
              <a:rPr lang="en-US" sz="2400" dirty="0">
                <a:solidFill>
                  <a:srgbClr val="000000"/>
                </a:solidFill>
              </a:rPr>
              <a:t>3. Outlier Detection: </a:t>
            </a:r>
          </a:p>
          <a:p>
            <a:pPr marL="800100" lvl="1" indent="-342900">
              <a:buFont typeface="Arial" panose="020B0604020202020204" pitchFamily="34" charset="0"/>
              <a:buChar char="•"/>
            </a:pPr>
            <a:r>
              <a:rPr lang="en-US" sz="2000" dirty="0">
                <a:solidFill>
                  <a:srgbClr val="000000"/>
                </a:solidFill>
              </a:rPr>
              <a:t>They might be due to variability in the data. </a:t>
            </a:r>
          </a:p>
          <a:p>
            <a:pPr marL="800100" lvl="1" indent="-342900">
              <a:buFont typeface="Arial" panose="020B0604020202020204" pitchFamily="34" charset="0"/>
              <a:buChar char="•"/>
            </a:pPr>
            <a:r>
              <a:rPr lang="en-US" sz="2000" dirty="0">
                <a:solidFill>
                  <a:srgbClr val="000000"/>
                </a:solidFill>
              </a:rPr>
              <a:t>They may indicate experimental errors. </a:t>
            </a:r>
          </a:p>
          <a:p>
            <a:br>
              <a:rPr lang="en-US" sz="2400" dirty="0">
                <a:solidFill>
                  <a:srgbClr val="000000"/>
                </a:solidFill>
              </a:rPr>
            </a:br>
            <a:r>
              <a:rPr lang="en-US" sz="2400" dirty="0">
                <a:solidFill>
                  <a:srgbClr val="000000"/>
                </a:solidFill>
              </a:rPr>
              <a:t>4. Normalization:</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It is a specific type of feature scaling</a:t>
            </a:r>
          </a:p>
          <a:p>
            <a:pPr marL="800100" lvl="1" indent="-342900">
              <a:buFont typeface="Arial" panose="020B0604020202020204" pitchFamily="34" charset="0"/>
              <a:buChar char="•"/>
            </a:pPr>
            <a:r>
              <a:rPr lang="en-US" sz="2000" dirty="0">
                <a:solidFill>
                  <a:srgbClr val="000000"/>
                </a:solidFill>
              </a:rPr>
              <a:t>Normalization typically means rescaling the values into a range of [0,1].</a:t>
            </a:r>
          </a:p>
          <a:p>
            <a:endParaRPr lang="en-US" dirty="0"/>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1368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6E675D5-705E-13FC-68A6-E71463571311}"/>
              </a:ext>
            </a:extLst>
          </p:cNvPr>
          <p:cNvPicPr>
            <a:picLocks noChangeAspect="1"/>
          </p:cNvPicPr>
          <p:nvPr/>
        </p:nvPicPr>
        <p:blipFill>
          <a:blip r:embed="rId4"/>
          <a:stretch>
            <a:fillRect/>
          </a:stretch>
        </p:blipFill>
        <p:spPr>
          <a:xfrm>
            <a:off x="7443537" y="950677"/>
            <a:ext cx="4629795" cy="5714490"/>
          </a:xfrm>
          <a:prstGeom prst="rect">
            <a:avLst/>
          </a:prstGeom>
        </p:spPr>
      </p:pic>
      <p:sp>
        <p:nvSpPr>
          <p:cNvPr id="5" name="TextBox 4">
            <a:extLst>
              <a:ext uri="{FF2B5EF4-FFF2-40B4-BE49-F238E27FC236}">
                <a16:creationId xmlns:a16="http://schemas.microsoft.com/office/drawing/2014/main" id="{A3A43C16-DB99-E11B-852D-33D9E610C480}"/>
              </a:ext>
            </a:extLst>
          </p:cNvPr>
          <p:cNvSpPr txBox="1"/>
          <p:nvPr/>
        </p:nvSpPr>
        <p:spPr>
          <a:xfrm>
            <a:off x="288758" y="1058779"/>
            <a:ext cx="7234989" cy="2739211"/>
          </a:xfrm>
          <a:prstGeom prst="rect">
            <a:avLst/>
          </a:prstGeom>
          <a:noFill/>
        </p:spPr>
        <p:txBody>
          <a:bodyPr wrap="square" rtlCol="0">
            <a:spAutoFit/>
          </a:bodyPr>
          <a:lstStyle/>
          <a:p>
            <a:r>
              <a:rPr lang="en-US" sz="2400" dirty="0">
                <a:solidFill>
                  <a:srgbClr val="000000"/>
                </a:solidFill>
              </a:rPr>
              <a:t>5. Improving Accuracy: </a:t>
            </a:r>
          </a:p>
          <a:p>
            <a:pPr marL="800100" lvl="1" indent="-342900">
              <a:buFont typeface="Arial" panose="020B0604020202020204" pitchFamily="34" charset="0"/>
              <a:buChar char="•"/>
            </a:pPr>
            <a:r>
              <a:rPr lang="en-US" sz="2000" dirty="0">
                <a:solidFill>
                  <a:srgbClr val="000000"/>
                </a:solidFill>
              </a:rPr>
              <a:t>Scaling features to a similar range prevents any single feature from dominating the model simply because of its scale.  </a:t>
            </a:r>
          </a:p>
          <a:p>
            <a:br>
              <a:rPr lang="en-US" sz="2400" dirty="0">
                <a:solidFill>
                  <a:srgbClr val="000000"/>
                </a:solidFill>
              </a:rPr>
            </a:br>
            <a:r>
              <a:rPr lang="en-US" sz="2400" dirty="0">
                <a:solidFill>
                  <a:srgbClr val="000000"/>
                </a:solidFill>
              </a:rPr>
              <a:t>6. To understand the physical processes involved: </a:t>
            </a:r>
          </a:p>
          <a:p>
            <a:pPr marL="800100" lvl="1" indent="-342900">
              <a:buFont typeface="Arial" panose="020B0604020202020204" pitchFamily="34" charset="0"/>
              <a:buChar char="•"/>
            </a:pPr>
            <a:r>
              <a:rPr lang="en-US" sz="2000" dirty="0">
                <a:solidFill>
                  <a:srgbClr val="000000"/>
                </a:solidFill>
              </a:rPr>
              <a:t>The magnitudes of the variables aren't just numbers - they represent physical quantities tied to real-world processes.</a:t>
            </a:r>
          </a:p>
        </p:txBody>
      </p:sp>
      <p:sp>
        <p:nvSpPr>
          <p:cNvPr id="8" name="Google Shape;458;p52">
            <a:extLst>
              <a:ext uri="{FF2B5EF4-FFF2-40B4-BE49-F238E27FC236}">
                <a16:creationId xmlns:a16="http://schemas.microsoft.com/office/drawing/2014/main" id="{6B95FA9B-9BBA-4897-FA8F-6309E7757812}"/>
              </a:ext>
            </a:extLst>
          </p:cNvPr>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The magnitude of variables </a:t>
            </a:r>
            <a:endParaRPr sz="2933" b="1" dirty="0">
              <a:solidFill>
                <a:srgbClr val="D313AA"/>
              </a:solidFill>
              <a:latin typeface="Times New Roman"/>
              <a:cs typeface="Times New Roman"/>
              <a:sym typeface="Lobster"/>
            </a:endParaRPr>
          </a:p>
        </p:txBody>
      </p:sp>
      <p:sp>
        <p:nvSpPr>
          <p:cNvPr id="9" name="Rectangle: Rounded Corners 8">
            <a:extLst>
              <a:ext uri="{FF2B5EF4-FFF2-40B4-BE49-F238E27FC236}">
                <a16:creationId xmlns:a16="http://schemas.microsoft.com/office/drawing/2014/main" id="{5AB518EC-F074-73B5-C438-538809EDFB56}"/>
              </a:ext>
            </a:extLst>
          </p:cNvPr>
          <p:cNvSpPr/>
          <p:nvPr/>
        </p:nvSpPr>
        <p:spPr>
          <a:xfrm>
            <a:off x="10242884" y="1981200"/>
            <a:ext cx="753979" cy="240632"/>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11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11</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08/03/2023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10847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Important Activities Undertaken During this Week</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B7071D91-B0AF-11E3-A16A-06B281E7110B}"/>
              </a:ext>
            </a:extLst>
          </p:cNvPr>
          <p:cNvSpPr txBox="1"/>
          <p:nvPr/>
        </p:nvSpPr>
        <p:spPr>
          <a:xfrm>
            <a:off x="143332" y="871602"/>
            <a:ext cx="11930000" cy="5724644"/>
          </a:xfrm>
          <a:prstGeom prst="rect">
            <a:avLst/>
          </a:prstGeom>
          <a:noFill/>
        </p:spPr>
        <p:txBody>
          <a:bodyPr wrap="square" rtlCol="0">
            <a:spAutoFit/>
          </a:bodyPr>
          <a:lstStyle/>
          <a:p>
            <a:pPr marL="285750" indent="-285750" algn="justLow">
              <a:buFont typeface="Arial" panose="020B0604020202020204" pitchFamily="34" charset="0"/>
              <a:buChar char="•"/>
            </a:pPr>
            <a:r>
              <a:rPr lang="en-US" sz="2000" b="1" dirty="0">
                <a:solidFill>
                  <a:srgbClr val="000000"/>
                </a:solidFill>
              </a:rPr>
              <a:t>Data Analysis and Code Development</a:t>
            </a:r>
          </a:p>
          <a:p>
            <a:pPr marL="742950" lvl="1" indent="-285750" algn="justLow">
              <a:buFont typeface="Arial" panose="020B0604020202020204" pitchFamily="34" charset="0"/>
              <a:buChar char="•"/>
            </a:pPr>
            <a:r>
              <a:rPr lang="en-US" b="1" dirty="0">
                <a:solidFill>
                  <a:srgbClr val="000000"/>
                </a:solidFill>
              </a:rPr>
              <a:t>Analyzing Missing Data Patterns: </a:t>
            </a:r>
            <a:r>
              <a:rPr lang="en-US" dirty="0">
                <a:solidFill>
                  <a:srgbClr val="000000"/>
                </a:solidFill>
              </a:rPr>
              <a:t>I dedicated time to work on code related to understanding the distribution of missing values across different years in our dataset. This analysis will help us gain valuable insights into potential data gaps and allow us to make informed decisions for data preprocessing.</a:t>
            </a:r>
          </a:p>
          <a:p>
            <a:pPr marL="742950" lvl="1" indent="-285750" algn="justLow">
              <a:buFont typeface="Arial" panose="020B0604020202020204" pitchFamily="34" charset="0"/>
              <a:buChar char="•"/>
            </a:pPr>
            <a:endParaRPr lang="en-US" dirty="0">
              <a:solidFill>
                <a:srgbClr val="000000"/>
              </a:solidFill>
            </a:endParaRPr>
          </a:p>
          <a:p>
            <a:pPr marL="285750" indent="-285750" algn="justLow">
              <a:buFont typeface="Arial" panose="020B0604020202020204" pitchFamily="34" charset="0"/>
              <a:buChar char="•"/>
            </a:pPr>
            <a:r>
              <a:rPr lang="en-US" sz="2000" b="1" dirty="0">
                <a:solidFill>
                  <a:srgbClr val="000000"/>
                </a:solidFill>
              </a:rPr>
              <a:t>Literature Review</a:t>
            </a:r>
          </a:p>
          <a:p>
            <a:pPr marL="742950" lvl="1" indent="-285750" algn="justLow">
              <a:buFont typeface="Arial" panose="020B0604020202020204" pitchFamily="34" charset="0"/>
              <a:buChar char="•"/>
            </a:pPr>
            <a:r>
              <a:rPr lang="en-US" b="1" dirty="0">
                <a:solidFill>
                  <a:srgbClr val="000000"/>
                </a:solidFill>
              </a:rPr>
              <a:t>Researching Previous Works on Missing Data</a:t>
            </a:r>
            <a:r>
              <a:rPr lang="en-US" dirty="0">
                <a:solidFill>
                  <a:srgbClr val="000000"/>
                </a:solidFill>
              </a:rPr>
              <a:t>: I spent significant time searching and reading research papers that focus on handling missing data. By studying previous works, I aimed to learn from existing methodologies and best practices to improve our approach in dealing with missing data effectively.</a:t>
            </a:r>
          </a:p>
          <a:p>
            <a:pPr marL="742950" lvl="1" indent="-285750" algn="justLow">
              <a:buFont typeface="Arial" panose="020B0604020202020204" pitchFamily="34" charset="0"/>
              <a:buChar char="•"/>
            </a:pPr>
            <a:endParaRPr lang="en-US" dirty="0">
              <a:solidFill>
                <a:srgbClr val="000000"/>
              </a:solidFill>
            </a:endParaRPr>
          </a:p>
          <a:p>
            <a:pPr marL="742950" lvl="1" indent="-285750" algn="justLow">
              <a:buFont typeface="Arial" panose="020B0604020202020204" pitchFamily="34" charset="0"/>
              <a:buChar char="•"/>
            </a:pPr>
            <a:r>
              <a:rPr lang="en-US" b="1" dirty="0">
                <a:solidFill>
                  <a:srgbClr val="000000"/>
                </a:solidFill>
              </a:rPr>
              <a:t>Gap Identification in Space Science Research</a:t>
            </a:r>
            <a:r>
              <a:rPr lang="en-US" dirty="0">
                <a:solidFill>
                  <a:srgbClr val="000000"/>
                </a:solidFill>
              </a:rPr>
              <a:t>: While there were numerous papers discussing and comparing missing data handling methods in various fields, including healthcare, finance, and social sciences, I could not find any relevant studies specific to the field of space science. Identifying this gap in the literature is crucial as it presents an opportunity for us to contribute to the domain with our research and potentially adapt and evaluate existing methodologies from other fields to address the challenges unique to space science data.</a:t>
            </a:r>
          </a:p>
          <a:p>
            <a:pPr lvl="1" algn="justLow"/>
            <a:endParaRPr lang="en-US" dirty="0">
              <a:solidFill>
                <a:srgbClr val="000000"/>
              </a:solidFill>
            </a:endParaRPr>
          </a:p>
          <a:p>
            <a:pPr marL="285750" indent="-285750" algn="justLow">
              <a:buFont typeface="Arial" panose="020B0604020202020204" pitchFamily="34" charset="0"/>
              <a:buChar char="•"/>
            </a:pPr>
            <a:r>
              <a:rPr lang="en-US" sz="2000" b="1" dirty="0">
                <a:solidFill>
                  <a:srgbClr val="000000"/>
                </a:solidFill>
              </a:rPr>
              <a:t>Hyperparameter Optimization Study</a:t>
            </a:r>
          </a:p>
          <a:p>
            <a:pPr algn="justLow"/>
            <a:r>
              <a:rPr lang="en-US" dirty="0">
                <a:solidFill>
                  <a:srgbClr val="000000"/>
                </a:solidFill>
              </a:rPr>
              <a:t>I am studying hyperparameter optimization techniques. I haven't finished it yet. These methods play a crucial role in fine-tuning machine learning models, and by enhancing our understanding of hyperparameter optimization, we can enhance the overall performance of our models.</a:t>
            </a:r>
          </a:p>
        </p:txBody>
      </p:sp>
    </p:spTree>
    <p:extLst>
      <p:ext uri="{BB962C8B-B14F-4D97-AF65-F5344CB8AC3E}">
        <p14:creationId xmlns:p14="http://schemas.microsoft.com/office/powerpoint/2010/main" val="3226302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Analyzing Missing Data Patterns</a:t>
            </a:r>
            <a:endParaRPr sz="2933"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5" name="Picture 4">
            <a:extLst>
              <a:ext uri="{FF2B5EF4-FFF2-40B4-BE49-F238E27FC236}">
                <a16:creationId xmlns:a16="http://schemas.microsoft.com/office/drawing/2014/main" id="{E1B149CA-B9BD-A841-8682-6782F7D0FCD6}"/>
              </a:ext>
            </a:extLst>
          </p:cNvPr>
          <p:cNvPicPr>
            <a:picLocks noChangeAspect="1"/>
          </p:cNvPicPr>
          <p:nvPr/>
        </p:nvPicPr>
        <p:blipFill>
          <a:blip r:embed="rId4"/>
          <a:stretch>
            <a:fillRect/>
          </a:stretch>
        </p:blipFill>
        <p:spPr>
          <a:xfrm>
            <a:off x="2590801" y="916943"/>
            <a:ext cx="9482532" cy="5825157"/>
          </a:xfrm>
          <a:prstGeom prst="rect">
            <a:avLst/>
          </a:prstGeom>
        </p:spPr>
      </p:pic>
    </p:spTree>
    <p:extLst>
      <p:ext uri="{BB962C8B-B14F-4D97-AF65-F5344CB8AC3E}">
        <p14:creationId xmlns:p14="http://schemas.microsoft.com/office/powerpoint/2010/main" val="37004368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Literature Review </a:t>
            </a:r>
            <a:r>
              <a:rPr lang="en-US" sz="3200" b="1" dirty="0">
                <a:solidFill>
                  <a:srgbClr val="000000"/>
                </a:solidFill>
              </a:rPr>
              <a:t>| </a:t>
            </a:r>
            <a:r>
              <a:rPr lang="en-US" sz="2933" b="1" dirty="0">
                <a:solidFill>
                  <a:srgbClr val="2626FA"/>
                </a:solidFill>
                <a:latin typeface="Times New Roman"/>
                <a:cs typeface="Times New Roman"/>
              </a:rPr>
              <a:t>Missing data</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FA7786E-01E2-573D-5DA2-FE80BF083033}"/>
              </a:ext>
            </a:extLst>
          </p:cNvPr>
          <p:cNvPicPr>
            <a:picLocks noChangeAspect="1"/>
          </p:cNvPicPr>
          <p:nvPr/>
        </p:nvPicPr>
        <p:blipFill>
          <a:blip r:embed="rId4"/>
          <a:stretch>
            <a:fillRect/>
          </a:stretch>
        </p:blipFill>
        <p:spPr>
          <a:xfrm>
            <a:off x="6962274" y="921869"/>
            <a:ext cx="5111058" cy="3080899"/>
          </a:xfrm>
          <a:prstGeom prst="rect">
            <a:avLst/>
          </a:prstGeom>
        </p:spPr>
      </p:pic>
      <p:sp>
        <p:nvSpPr>
          <p:cNvPr id="4" name="TextBox 3">
            <a:extLst>
              <a:ext uri="{FF2B5EF4-FFF2-40B4-BE49-F238E27FC236}">
                <a16:creationId xmlns:a16="http://schemas.microsoft.com/office/drawing/2014/main" id="{039F5A6D-BC38-DC9D-1A01-34EE05F3C028}"/>
              </a:ext>
            </a:extLst>
          </p:cNvPr>
          <p:cNvSpPr txBox="1"/>
          <p:nvPr/>
        </p:nvSpPr>
        <p:spPr>
          <a:xfrm>
            <a:off x="118666" y="921868"/>
            <a:ext cx="6787459" cy="5355312"/>
          </a:xfrm>
          <a:prstGeom prst="rect">
            <a:avLst/>
          </a:prstGeom>
          <a:noFill/>
        </p:spPr>
        <p:txBody>
          <a:bodyPr wrap="square" rtlCol="0">
            <a:spAutoFit/>
          </a:bodyPr>
          <a:lstStyle/>
          <a:p>
            <a:pPr marL="342900" indent="-342900" algn="justLow">
              <a:buFont typeface="Arial" panose="020B0604020202020204" pitchFamily="34" charset="0"/>
              <a:buChar char="•"/>
            </a:pPr>
            <a:r>
              <a:rPr lang="en-US" b="1" dirty="0">
                <a:solidFill>
                  <a:srgbClr val="0070C0"/>
                </a:solidFill>
              </a:rPr>
              <a:t>S</a:t>
            </a:r>
            <a:r>
              <a:rPr lang="en-US" dirty="0">
                <a:solidFill>
                  <a:srgbClr val="000000"/>
                </a:solidFill>
              </a:rPr>
              <a:t>ingular </a:t>
            </a:r>
            <a:r>
              <a:rPr lang="en-US" b="1" dirty="0">
                <a:solidFill>
                  <a:srgbClr val="0070C0"/>
                </a:solidFill>
              </a:rPr>
              <a:t>S</a:t>
            </a:r>
            <a:r>
              <a:rPr lang="en-US" dirty="0">
                <a:solidFill>
                  <a:srgbClr val="000000"/>
                </a:solidFill>
              </a:rPr>
              <a:t>pectrum </a:t>
            </a:r>
            <a:r>
              <a:rPr lang="en-US" b="1" dirty="0">
                <a:solidFill>
                  <a:srgbClr val="0070C0"/>
                </a:solidFill>
              </a:rPr>
              <a:t>A</a:t>
            </a:r>
            <a:r>
              <a:rPr lang="en-US" dirty="0">
                <a:solidFill>
                  <a:srgbClr val="000000"/>
                </a:solidFill>
              </a:rPr>
              <a:t>nalysis (</a:t>
            </a:r>
            <a:r>
              <a:rPr lang="en-US" b="1" dirty="0">
                <a:solidFill>
                  <a:srgbClr val="0070C0"/>
                </a:solidFill>
              </a:rPr>
              <a:t>SSA</a:t>
            </a:r>
            <a:r>
              <a:rPr lang="en-US" dirty="0">
                <a:solidFill>
                  <a:srgbClr val="000000"/>
                </a:solidFill>
              </a:rPr>
              <a:t>) is a method for filling in large gaps in the solar wind and IMF data.</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works by reconstructing missing data using an iteratively inferred, smooth "signal" that captures coherent modes, while "noise" is discarded.</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can infer smooth temporal modes of co-variability between the solar driver and the response from the existing data.</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By combining SSA with geomagnetic indices that are time-continuous, we can fill in large gaps in the solar wind and IMF data.</a:t>
            </a:r>
          </a:p>
          <a:p>
            <a:pPr marL="342900" indent="-342900" algn="justLow">
              <a:buFont typeface="Arial" panose="020B0604020202020204" pitchFamily="34" charset="0"/>
              <a:buChar char="•"/>
            </a:pPr>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is a powerful tool for filling in gaps in data, but it is not perfect. The reconstructed data may not be as accurate as the original data, and there may be some errors.</a:t>
            </a:r>
          </a:p>
          <a:p>
            <a:pPr algn="justLow"/>
            <a:endParaRPr lang="en-US" dirty="0">
              <a:solidFill>
                <a:srgbClr val="000000"/>
              </a:solidFill>
            </a:endParaRPr>
          </a:p>
          <a:p>
            <a:pPr marL="342900" indent="-342900" algn="justLow">
              <a:buFont typeface="Arial" panose="020B0604020202020204" pitchFamily="34" charset="0"/>
              <a:buChar char="•"/>
            </a:pPr>
            <a:r>
              <a:rPr lang="en-US" dirty="0">
                <a:solidFill>
                  <a:srgbClr val="000000"/>
                </a:solidFill>
              </a:rPr>
              <a:t>SSA can be used to fill in gaps in a variety of data types, not just solar wind and IMF data.</a:t>
            </a:r>
          </a:p>
        </p:txBody>
      </p:sp>
    </p:spTree>
    <p:extLst>
      <p:ext uri="{BB962C8B-B14F-4D97-AF65-F5344CB8AC3E}">
        <p14:creationId xmlns:p14="http://schemas.microsoft.com/office/powerpoint/2010/main" val="2429330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933" b="1" dirty="0">
                <a:solidFill>
                  <a:srgbClr val="D313AA"/>
                </a:solidFill>
                <a:latin typeface="Times New Roman"/>
                <a:cs typeface="Times New Roman"/>
              </a:rPr>
              <a:t>Literature Review </a:t>
            </a:r>
            <a:r>
              <a:rPr lang="en-US" sz="3200" b="1" dirty="0">
                <a:solidFill>
                  <a:srgbClr val="000000"/>
                </a:solidFill>
              </a:rPr>
              <a:t>| </a:t>
            </a:r>
            <a:r>
              <a:rPr lang="en-US" sz="2933" b="1" dirty="0">
                <a:solidFill>
                  <a:srgbClr val="2626FA"/>
                </a:solidFill>
                <a:latin typeface="Times New Roman"/>
                <a:cs typeface="Times New Roman"/>
              </a:rPr>
              <a:t>Missing data</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B9070FB2-BE05-B657-0375-413E2E189130}"/>
              </a:ext>
            </a:extLst>
          </p:cNvPr>
          <p:cNvPicPr>
            <a:picLocks noChangeAspect="1"/>
          </p:cNvPicPr>
          <p:nvPr/>
        </p:nvPicPr>
        <p:blipFill>
          <a:blip r:embed="rId4"/>
          <a:stretch>
            <a:fillRect/>
          </a:stretch>
        </p:blipFill>
        <p:spPr>
          <a:xfrm>
            <a:off x="5847347" y="1058064"/>
            <a:ext cx="6225985" cy="1953941"/>
          </a:xfrm>
          <a:prstGeom prst="rect">
            <a:avLst/>
          </a:prstGeom>
        </p:spPr>
      </p:pic>
      <p:sp>
        <p:nvSpPr>
          <p:cNvPr id="5" name="TextBox 4">
            <a:extLst>
              <a:ext uri="{FF2B5EF4-FFF2-40B4-BE49-F238E27FC236}">
                <a16:creationId xmlns:a16="http://schemas.microsoft.com/office/drawing/2014/main" id="{9F22E766-1E5E-EE30-9768-8839AAE1156C}"/>
              </a:ext>
            </a:extLst>
          </p:cNvPr>
          <p:cNvSpPr txBox="1"/>
          <p:nvPr/>
        </p:nvSpPr>
        <p:spPr>
          <a:xfrm>
            <a:off x="143332" y="3012005"/>
            <a:ext cx="11930000" cy="3631763"/>
          </a:xfrm>
          <a:prstGeom prst="rect">
            <a:avLst/>
          </a:prstGeom>
          <a:noFill/>
        </p:spPr>
        <p:txBody>
          <a:bodyPr wrap="square" rtlCol="0">
            <a:spAutoFit/>
          </a:bodyPr>
          <a:lstStyle/>
          <a:p>
            <a:r>
              <a:rPr lang="en-US" b="1" dirty="0">
                <a:solidFill>
                  <a:srgbClr val="000000"/>
                </a:solidFill>
              </a:rPr>
              <a:t>How does the IMV-RE algorithm work, and what makes it different from other imputation methods?</a:t>
            </a:r>
          </a:p>
          <a:p>
            <a:endParaRPr lang="en-US" sz="2000" dirty="0">
              <a:latin typeface="-apple-system"/>
            </a:endParaRPr>
          </a:p>
          <a:p>
            <a:pPr marL="285750" indent="-285750" algn="justLow">
              <a:buFont typeface="Arial" panose="020B0604020202020204" pitchFamily="34" charset="0"/>
              <a:buChar char="•"/>
            </a:pPr>
            <a:r>
              <a:rPr lang="en-US" sz="1600" dirty="0">
                <a:solidFill>
                  <a:srgbClr val="000000"/>
                </a:solidFill>
              </a:rPr>
              <a:t>The IMV-RE algorithm is a novel splitting-based data imputation algorithm that can predict missing values efficiently and accurately.</a:t>
            </a:r>
          </a:p>
          <a:p>
            <a:pPr marL="285750" indent="-285750" algn="justLow">
              <a:buFont typeface="Arial" panose="020B0604020202020204" pitchFamily="34" charset="0"/>
              <a:buChar char="•"/>
            </a:pPr>
            <a:r>
              <a:rPr lang="en-US" sz="1600" dirty="0">
                <a:solidFill>
                  <a:srgbClr val="000000"/>
                </a:solidFill>
              </a:rPr>
              <a:t>The algorithm first decides the upper limit for each feature within a cluster, which is further used for imputing the missing values so that the imputed values lie much nearer to the exact values.</a:t>
            </a:r>
          </a:p>
          <a:p>
            <a:pPr marL="285750" indent="-285750" algn="justLow">
              <a:buFont typeface="Arial" panose="020B0604020202020204" pitchFamily="34" charset="0"/>
              <a:buChar char="•"/>
            </a:pPr>
            <a:r>
              <a:rPr lang="en-US" sz="1600" dirty="0">
                <a:solidFill>
                  <a:srgbClr val="000000"/>
                </a:solidFill>
              </a:rPr>
              <a:t>Unlike other imputation techniques, the IMV-RE algorithm only searches within the class to calculate the centered value for the final imputation, which makes it more efficient for real-time problems.</a:t>
            </a:r>
          </a:p>
          <a:p>
            <a:pPr marL="285750" indent="-285750" algn="justLow">
              <a:buFont typeface="Arial" panose="020B0604020202020204" pitchFamily="34" charset="0"/>
              <a:buChar char="•"/>
            </a:pPr>
            <a:r>
              <a:rPr lang="en-US" sz="1600" dirty="0">
                <a:solidFill>
                  <a:srgbClr val="000000"/>
                </a:solidFill>
              </a:rPr>
              <a:t>The proposed IMV-RE algorithm successfully abstracts the dependency of the CCMVI technique on the complete samples within a class to estimate the missing values.</a:t>
            </a:r>
          </a:p>
          <a:p>
            <a:pPr marL="285750" indent="-285750" algn="justLow">
              <a:buFont typeface="Arial" panose="020B0604020202020204" pitchFamily="34" charset="0"/>
              <a:buChar char="•"/>
            </a:pPr>
            <a:r>
              <a:rPr lang="en-US" sz="1600" dirty="0">
                <a:solidFill>
                  <a:srgbClr val="000000"/>
                </a:solidFill>
              </a:rPr>
              <a:t>The experimentation on ten benchmark datasets indicates that the proposed IMV-RE algorithm outperforms the existing techniques in sensitivity to Accuracy, Root Mean Square Error (RMSE), and Coefficient of Determination (R2).</a:t>
            </a:r>
          </a:p>
          <a:p>
            <a:pPr marL="285750" indent="-285750" algn="justLow">
              <a:buFont typeface="Arial" panose="020B0604020202020204" pitchFamily="34" charset="0"/>
              <a:buChar char="•"/>
            </a:pPr>
            <a:r>
              <a:rPr lang="en-US" sz="1600" dirty="0">
                <a:solidFill>
                  <a:srgbClr val="000000"/>
                </a:solidFill>
              </a:rPr>
              <a:t>The IMV-RE algorithm is a robust statistical MVI technique that can handle missing values in a variety of data types.</a:t>
            </a:r>
          </a:p>
          <a:p>
            <a:pPr marL="285750" indent="-285750" algn="justLow">
              <a:buFont typeface="Arial" panose="020B0604020202020204" pitchFamily="34" charset="0"/>
              <a:buChar char="•"/>
            </a:pPr>
            <a:r>
              <a:rPr lang="en-US" sz="1600" dirty="0">
                <a:solidFill>
                  <a:srgbClr val="000000"/>
                </a:solidFill>
              </a:rPr>
              <a:t>The algorithm is efficient and can be used for real-time problems.</a:t>
            </a:r>
          </a:p>
          <a:p>
            <a:pPr marL="285750" indent="-285750" algn="justLow">
              <a:buFont typeface="Arial" panose="020B0604020202020204" pitchFamily="34" charset="0"/>
              <a:buChar char="•"/>
            </a:pPr>
            <a:r>
              <a:rPr lang="en-US" sz="1600" dirty="0">
                <a:solidFill>
                  <a:srgbClr val="000000"/>
                </a:solidFill>
              </a:rPr>
              <a:t>The IMV-RE algorithm has been shown to outperform other imputation techniques in terms of accuracy, RMSE, and R2.</a:t>
            </a:r>
          </a:p>
        </p:txBody>
      </p:sp>
      <p:sp>
        <p:nvSpPr>
          <p:cNvPr id="6" name="TextBox 5">
            <a:extLst>
              <a:ext uri="{FF2B5EF4-FFF2-40B4-BE49-F238E27FC236}">
                <a16:creationId xmlns:a16="http://schemas.microsoft.com/office/drawing/2014/main" id="{7D9E443E-1A56-EF72-F475-450AA371B665}"/>
              </a:ext>
            </a:extLst>
          </p:cNvPr>
          <p:cNvSpPr txBox="1"/>
          <p:nvPr/>
        </p:nvSpPr>
        <p:spPr>
          <a:xfrm>
            <a:off x="143332" y="921869"/>
            <a:ext cx="5704015" cy="1938992"/>
          </a:xfrm>
          <a:prstGeom prst="rect">
            <a:avLst/>
          </a:prstGeom>
          <a:noFill/>
        </p:spPr>
        <p:txBody>
          <a:bodyPr wrap="square" rtlCol="0">
            <a:spAutoFit/>
          </a:bodyPr>
          <a:lstStyle/>
          <a:p>
            <a:r>
              <a:rPr lang="en-US" sz="2400" b="1" dirty="0">
                <a:solidFill>
                  <a:srgbClr val="000000"/>
                </a:solidFill>
              </a:rPr>
              <a:t>This research paper proposes a novel splitting-based </a:t>
            </a:r>
            <a:r>
              <a:rPr lang="en-US" sz="2400" b="1" dirty="0">
                <a:solidFill>
                  <a:srgbClr val="0070C0"/>
                </a:solidFill>
              </a:rPr>
              <a:t>IMV</a:t>
            </a:r>
            <a:r>
              <a:rPr lang="en-US" sz="2400" b="1" dirty="0">
                <a:solidFill>
                  <a:srgbClr val="000000"/>
                </a:solidFill>
              </a:rPr>
              <a:t>-</a:t>
            </a:r>
            <a:r>
              <a:rPr lang="en-US" sz="2400" b="1" dirty="0">
                <a:solidFill>
                  <a:srgbClr val="0070C0"/>
                </a:solidFill>
              </a:rPr>
              <a:t>RE</a:t>
            </a:r>
            <a:r>
              <a:rPr lang="en-US" sz="2400" b="1" dirty="0">
                <a:solidFill>
                  <a:srgbClr val="000000"/>
                </a:solidFill>
              </a:rPr>
              <a:t> (</a:t>
            </a:r>
            <a:r>
              <a:rPr lang="en-US" sz="2400" b="1" dirty="0">
                <a:solidFill>
                  <a:srgbClr val="0070C0"/>
                </a:solidFill>
              </a:rPr>
              <a:t>I</a:t>
            </a:r>
            <a:r>
              <a:rPr lang="en-US" sz="2400" b="1" dirty="0">
                <a:solidFill>
                  <a:srgbClr val="000000"/>
                </a:solidFill>
              </a:rPr>
              <a:t>mputing the </a:t>
            </a:r>
            <a:r>
              <a:rPr lang="en-US" sz="2400" b="1" dirty="0">
                <a:solidFill>
                  <a:srgbClr val="0070C0"/>
                </a:solidFill>
              </a:rPr>
              <a:t>M</a:t>
            </a:r>
            <a:r>
              <a:rPr lang="en-US" sz="2400" b="1" dirty="0">
                <a:solidFill>
                  <a:srgbClr val="000000"/>
                </a:solidFill>
              </a:rPr>
              <a:t>issing </a:t>
            </a:r>
            <a:r>
              <a:rPr lang="en-US" sz="2400" b="1" dirty="0">
                <a:solidFill>
                  <a:srgbClr val="0070C0"/>
                </a:solidFill>
              </a:rPr>
              <a:t>V</a:t>
            </a:r>
            <a:r>
              <a:rPr lang="en-US" sz="2400" b="1" dirty="0">
                <a:solidFill>
                  <a:srgbClr val="000000"/>
                </a:solidFill>
              </a:rPr>
              <a:t>alues in </a:t>
            </a:r>
            <a:r>
              <a:rPr lang="en-US" sz="2400" b="1" dirty="0">
                <a:solidFill>
                  <a:srgbClr val="0070C0"/>
                </a:solidFill>
              </a:rPr>
              <a:t>R</a:t>
            </a:r>
            <a:r>
              <a:rPr lang="en-US" sz="2400" b="1" dirty="0">
                <a:solidFill>
                  <a:srgbClr val="000000"/>
                </a:solidFill>
              </a:rPr>
              <a:t>eal-Time </a:t>
            </a:r>
            <a:r>
              <a:rPr lang="en-US" sz="2400" b="1" dirty="0">
                <a:solidFill>
                  <a:srgbClr val="0070C0"/>
                </a:solidFill>
              </a:rPr>
              <a:t>E</a:t>
            </a:r>
            <a:r>
              <a:rPr lang="en-US" sz="2400" b="1" dirty="0">
                <a:solidFill>
                  <a:srgbClr val="000000"/>
                </a:solidFill>
              </a:rPr>
              <a:t>nvironment) algorithm to impute different missing values within a dataset. </a:t>
            </a:r>
          </a:p>
        </p:txBody>
      </p:sp>
    </p:spTree>
    <p:extLst>
      <p:ext uri="{BB962C8B-B14F-4D97-AF65-F5344CB8AC3E}">
        <p14:creationId xmlns:p14="http://schemas.microsoft.com/office/powerpoint/2010/main" val="603669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12</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08/10/2023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128915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Literature Review </a:t>
            </a:r>
            <a:r>
              <a:rPr lang="en-US" sz="2800" b="1" dirty="0">
                <a:solidFill>
                  <a:srgbClr val="000000"/>
                </a:solidFill>
              </a:rPr>
              <a:t>| </a:t>
            </a:r>
            <a:r>
              <a:rPr lang="en-US" sz="2800" b="1" dirty="0">
                <a:solidFill>
                  <a:srgbClr val="2626FA"/>
                </a:solidFill>
                <a:latin typeface="Times New Roman"/>
                <a:cs typeface="Times New Roman"/>
              </a:rPr>
              <a:t>Missing data</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E05D7594-39A1-74C3-8037-DDE7C2A6FBA6}"/>
              </a:ext>
            </a:extLst>
          </p:cNvPr>
          <p:cNvPicPr>
            <a:picLocks noChangeAspect="1"/>
          </p:cNvPicPr>
          <p:nvPr/>
        </p:nvPicPr>
        <p:blipFill>
          <a:blip r:embed="rId4"/>
          <a:stretch>
            <a:fillRect/>
          </a:stretch>
        </p:blipFill>
        <p:spPr>
          <a:xfrm>
            <a:off x="8225205" y="921869"/>
            <a:ext cx="3966795" cy="3112720"/>
          </a:xfrm>
          <a:prstGeom prst="rect">
            <a:avLst/>
          </a:prstGeom>
        </p:spPr>
      </p:pic>
      <p:sp>
        <p:nvSpPr>
          <p:cNvPr id="2" name="TextBox 1">
            <a:extLst>
              <a:ext uri="{FF2B5EF4-FFF2-40B4-BE49-F238E27FC236}">
                <a16:creationId xmlns:a16="http://schemas.microsoft.com/office/drawing/2014/main" id="{1E7035E6-570E-2EE3-FF37-2E10737058BC}"/>
              </a:ext>
            </a:extLst>
          </p:cNvPr>
          <p:cNvSpPr txBox="1"/>
          <p:nvPr/>
        </p:nvSpPr>
        <p:spPr>
          <a:xfrm>
            <a:off x="143332" y="873737"/>
            <a:ext cx="8301790" cy="3970318"/>
          </a:xfrm>
          <a:prstGeom prst="rect">
            <a:avLst/>
          </a:prstGeom>
          <a:noFill/>
        </p:spPr>
        <p:txBody>
          <a:bodyPr wrap="square" rtlCol="0">
            <a:spAutoFit/>
          </a:bodyPr>
          <a:lstStyle/>
          <a:p>
            <a:r>
              <a:rPr lang="en-US" altLang="en-US" sz="1400" dirty="0">
                <a:solidFill>
                  <a:srgbClr val="000000"/>
                </a:solidFill>
                <a:latin typeface="Söhne"/>
              </a:rPr>
              <a:t>T</a:t>
            </a:r>
            <a:r>
              <a:rPr kumimoji="0" lang="en-US" altLang="en-US" sz="1400" b="0" i="0" u="none" strike="noStrike" cap="none" normalizeH="0" baseline="0" dirty="0">
                <a:ln>
                  <a:noFill/>
                </a:ln>
                <a:solidFill>
                  <a:srgbClr val="000000"/>
                </a:solidFill>
                <a:effectLst/>
                <a:latin typeface="Söhne"/>
              </a:rPr>
              <a:t>he authors dissect the pros and cons of various methods to handle these missing values, ultimately recommending estimation techniques as the optimal solution for time series data.</a:t>
            </a:r>
          </a:p>
          <a:p>
            <a:endParaRPr lang="en-US" sz="1400" dirty="0"/>
          </a:p>
          <a:p>
            <a:pPr marL="285750" indent="-285750">
              <a:buFont typeface="Wingdings" panose="05000000000000000000" pitchFamily="2" charset="2"/>
              <a:buChar char="ü"/>
            </a:pPr>
            <a:r>
              <a:rPr lang="en-US" sz="1400" b="1" dirty="0"/>
              <a:t>Conventional Methods</a:t>
            </a:r>
            <a:r>
              <a:rPr lang="en-US" sz="1400" dirty="0"/>
              <a:t>: (Mean and Mode </a:t>
            </a:r>
            <a:r>
              <a:rPr kumimoji="0" lang="en-US" altLang="en-US" sz="1400" b="0" i="0" u="none" strike="noStrike" cap="none" normalizeH="0" baseline="0" dirty="0">
                <a:ln>
                  <a:noFill/>
                </a:ln>
                <a:solidFill>
                  <a:srgbClr val="000000"/>
                </a:solidFill>
                <a:effectLst/>
                <a:latin typeface="Söhne"/>
              </a:rPr>
              <a:t>imputation, and deletion</a:t>
            </a:r>
            <a:r>
              <a:rPr lang="en-US" sz="1400" dirty="0"/>
              <a:t>)</a:t>
            </a:r>
          </a:p>
          <a:p>
            <a:pPr marL="742950" lvl="1" indent="-285750">
              <a:buFont typeface="Arial" panose="020B0604020202020204" pitchFamily="34" charset="0"/>
              <a:buChar char="•"/>
            </a:pPr>
            <a:r>
              <a:rPr lang="en-US" sz="1400" dirty="0"/>
              <a:t>Advantages:</a:t>
            </a:r>
          </a:p>
          <a:p>
            <a:pPr marL="1200150" lvl="2" indent="-285750">
              <a:buFont typeface="Courier New" panose="02070309020205020404" pitchFamily="49" charset="0"/>
              <a:buChar char="o"/>
            </a:pPr>
            <a:r>
              <a:rPr lang="en-US" sz="1400" b="1" dirty="0"/>
              <a:t>Simplicity</a:t>
            </a:r>
            <a:r>
              <a:rPr lang="en-US" sz="1400" dirty="0"/>
              <a:t>: They are easy to understand and implement.</a:t>
            </a:r>
          </a:p>
          <a:p>
            <a:pPr marL="1200150" lvl="2" indent="-285750">
              <a:buFont typeface="Courier New" panose="02070309020205020404" pitchFamily="49" charset="0"/>
              <a:buChar char="o"/>
            </a:pPr>
            <a:r>
              <a:rPr lang="en-US" sz="1400" b="1" dirty="0"/>
              <a:t>Generalizability</a:t>
            </a:r>
            <a:r>
              <a:rPr lang="en-US" sz="1400" dirty="0"/>
              <a:t>: Can be applied to a variety of datasets, not just time series data.</a:t>
            </a:r>
          </a:p>
          <a:p>
            <a:pPr marL="1200150" lvl="2" indent="-285750">
              <a:buFont typeface="Courier New" panose="02070309020205020404" pitchFamily="49" charset="0"/>
              <a:buChar char="o"/>
            </a:pPr>
            <a:r>
              <a:rPr lang="en-US" sz="1400" b="1" dirty="0"/>
              <a:t>Effectiveness for Low Missingness</a:t>
            </a:r>
            <a:r>
              <a:rPr lang="en-US" sz="1400" dirty="0"/>
              <a:t>: These methods can yield satisfactory results when the percentage of missing data is low.</a:t>
            </a:r>
          </a:p>
          <a:p>
            <a:pPr lvl="2"/>
            <a:endParaRPr lang="en-US" sz="1400" dirty="0"/>
          </a:p>
          <a:p>
            <a:pPr marL="742950" lvl="1" indent="-285750">
              <a:buFont typeface="Arial" panose="020B0604020202020204" pitchFamily="34" charset="0"/>
              <a:buChar char="•"/>
            </a:pPr>
            <a:r>
              <a:rPr lang="en-US" sz="1400" dirty="0"/>
              <a:t>Disadvantages:</a:t>
            </a:r>
          </a:p>
          <a:p>
            <a:pPr marL="1200150" lvl="2" indent="-285750">
              <a:buFont typeface="Courier New" panose="02070309020205020404" pitchFamily="49" charset="0"/>
              <a:buChar char="o"/>
            </a:pPr>
            <a:r>
              <a:rPr lang="en-US" sz="1400" b="1" dirty="0"/>
              <a:t>Limited Effectiveness</a:t>
            </a:r>
            <a:r>
              <a:rPr lang="en-US" sz="1400" dirty="0"/>
              <a:t>: Their effectiveness wanes when there's a high percentage of missing data.</a:t>
            </a:r>
          </a:p>
          <a:p>
            <a:pPr marL="1200150" lvl="2" indent="-285750">
              <a:buFont typeface="Courier New" panose="02070309020205020404" pitchFamily="49" charset="0"/>
              <a:buChar char="o"/>
            </a:pPr>
            <a:r>
              <a:rPr lang="en-US" sz="1400" b="1" dirty="0"/>
              <a:t>Bias</a:t>
            </a:r>
            <a:r>
              <a:rPr lang="en-US" sz="1400" dirty="0"/>
              <a:t>: They can produce biased results, especially if the missingness is systematic or related to any inherent property of the data.</a:t>
            </a:r>
          </a:p>
          <a:p>
            <a:pPr marL="1200150" lvl="2" indent="-285750">
              <a:buFont typeface="Courier New" panose="02070309020205020404" pitchFamily="49" charset="0"/>
              <a:buChar char="o"/>
            </a:pPr>
            <a:r>
              <a:rPr lang="en-US" sz="1400" b="1" dirty="0"/>
              <a:t>Loss of Data</a:t>
            </a:r>
            <a:r>
              <a:rPr lang="en-US" sz="1400" dirty="0"/>
              <a:t>: Methods like deletion result in a loss of data, leading to reduced efficiency.</a:t>
            </a:r>
          </a:p>
          <a:p>
            <a:pPr marL="1200150" lvl="2" indent="-285750">
              <a:buFont typeface="Courier New" panose="02070309020205020404" pitchFamily="49" charset="0"/>
              <a:buChar char="o"/>
            </a:pPr>
            <a:r>
              <a:rPr lang="en-US" sz="1400" b="1" dirty="0"/>
              <a:t>Skewed Estimation</a:t>
            </a:r>
            <a:r>
              <a:rPr lang="en-US" sz="1400" dirty="0"/>
              <a:t>: The resultant dataset after handling missing values can lead to misleading and biased analyses.</a:t>
            </a:r>
          </a:p>
        </p:txBody>
      </p:sp>
      <p:sp>
        <p:nvSpPr>
          <p:cNvPr id="3" name="TextBox 2">
            <a:extLst>
              <a:ext uri="{FF2B5EF4-FFF2-40B4-BE49-F238E27FC236}">
                <a16:creationId xmlns:a16="http://schemas.microsoft.com/office/drawing/2014/main" id="{1A6F1A4F-1E29-8C62-050B-330E18ABB265}"/>
              </a:ext>
            </a:extLst>
          </p:cNvPr>
          <p:cNvSpPr txBox="1"/>
          <p:nvPr/>
        </p:nvSpPr>
        <p:spPr>
          <a:xfrm>
            <a:off x="151354" y="4881765"/>
            <a:ext cx="11921978" cy="1600438"/>
          </a:xfrm>
          <a:prstGeom prst="rect">
            <a:avLst/>
          </a:prstGeom>
          <a:noFill/>
        </p:spPr>
        <p:txBody>
          <a:bodyPr wrap="square" rtlCol="0">
            <a:spAutoFit/>
          </a:bodyPr>
          <a:lstStyle/>
          <a:p>
            <a:pPr marL="285750" indent="-285750">
              <a:buFont typeface="Wingdings" panose="05000000000000000000" pitchFamily="2" charset="2"/>
              <a:buChar char="ü"/>
            </a:pPr>
            <a:r>
              <a:rPr lang="en-US" sz="1400" b="1" dirty="0"/>
              <a:t>Estimation Methods</a:t>
            </a:r>
            <a:r>
              <a:rPr lang="en-US" sz="1400" dirty="0"/>
              <a:t>:</a:t>
            </a:r>
          </a:p>
          <a:p>
            <a:r>
              <a:rPr lang="en-US" sz="1400" b="0" i="0" dirty="0">
                <a:effectLst/>
                <a:latin typeface="-apple-system"/>
              </a:rPr>
              <a:t>	1. Autoregressive-model-based missing values estimation method </a:t>
            </a:r>
            <a:r>
              <a:rPr lang="en-US" sz="1400" b="0" i="0" dirty="0">
                <a:solidFill>
                  <a:srgbClr val="FFFFFF"/>
                </a:solidFill>
                <a:effectLst/>
                <a:latin typeface="-apple-system"/>
              </a:rPr>
              <a:t>5</a:t>
            </a:r>
            <a:r>
              <a:rPr lang="en-US" sz="1400" b="0" i="0" dirty="0">
                <a:effectLst/>
                <a:latin typeface="-apple-system"/>
              </a:rPr>
              <a:t> </a:t>
            </a:r>
          </a:p>
          <a:p>
            <a:r>
              <a:rPr lang="en-US" sz="1400" dirty="0">
                <a:latin typeface="-apple-system"/>
              </a:rPr>
              <a:t>	</a:t>
            </a:r>
            <a:r>
              <a:rPr lang="en-US" sz="1400" b="0" i="0" dirty="0">
                <a:effectLst/>
                <a:latin typeface="-apple-system"/>
              </a:rPr>
              <a:t>2. Optimized fuzzy c-means with support vector regression and genetic algorithm </a:t>
            </a:r>
            <a:r>
              <a:rPr lang="en-US" sz="1400" b="0" i="0" dirty="0">
                <a:solidFill>
                  <a:srgbClr val="FFFFFF"/>
                </a:solidFill>
                <a:effectLst/>
                <a:latin typeface="-apple-system"/>
              </a:rPr>
              <a:t>5</a:t>
            </a:r>
            <a:r>
              <a:rPr lang="en-US" sz="1400" b="0" i="0" dirty="0">
                <a:effectLst/>
                <a:latin typeface="-apple-system"/>
              </a:rPr>
              <a:t> </a:t>
            </a:r>
          </a:p>
          <a:p>
            <a:r>
              <a:rPr lang="en-US" sz="1400" dirty="0">
                <a:latin typeface="-apple-system"/>
              </a:rPr>
              <a:t>	</a:t>
            </a:r>
            <a:r>
              <a:rPr lang="en-US" sz="1400" b="0" i="0" dirty="0">
                <a:effectLst/>
                <a:latin typeface="-apple-system"/>
              </a:rPr>
              <a:t>3. Fuzzy-rough methods </a:t>
            </a:r>
            <a:r>
              <a:rPr lang="en-US" sz="1400" b="0" i="0" dirty="0">
                <a:solidFill>
                  <a:srgbClr val="FFFFFF"/>
                </a:solidFill>
                <a:effectLst/>
                <a:latin typeface="-apple-system"/>
              </a:rPr>
              <a:t>2</a:t>
            </a:r>
            <a:r>
              <a:rPr lang="en-US" sz="1400" b="0" i="0" dirty="0">
                <a:effectLst/>
                <a:latin typeface="-apple-system"/>
              </a:rPr>
              <a:t> </a:t>
            </a:r>
          </a:p>
          <a:p>
            <a:r>
              <a:rPr lang="en-US" sz="1400" dirty="0">
                <a:latin typeface="-apple-system"/>
              </a:rPr>
              <a:t>	</a:t>
            </a:r>
            <a:r>
              <a:rPr lang="en-US" sz="1400" b="0" i="0" dirty="0">
                <a:effectLst/>
                <a:latin typeface="-apple-system"/>
              </a:rPr>
              <a:t>4. Regression analysis </a:t>
            </a:r>
            <a:r>
              <a:rPr lang="en-US" sz="1400" b="0" i="0" dirty="0">
                <a:solidFill>
                  <a:srgbClr val="FFFFFF"/>
                </a:solidFill>
                <a:effectLst/>
                <a:latin typeface="-apple-system"/>
              </a:rPr>
              <a:t>5</a:t>
            </a:r>
            <a:r>
              <a:rPr lang="en-US" sz="1400" b="0" i="0" dirty="0">
                <a:effectLst/>
                <a:latin typeface="-apple-system"/>
              </a:rPr>
              <a:t> </a:t>
            </a:r>
          </a:p>
          <a:p>
            <a:r>
              <a:rPr lang="en-US" sz="1400" dirty="0">
                <a:latin typeface="-apple-system"/>
              </a:rPr>
              <a:t>	</a:t>
            </a:r>
            <a:r>
              <a:rPr lang="en-US" sz="1400" b="0" i="0" dirty="0">
                <a:effectLst/>
                <a:latin typeface="-apple-system"/>
              </a:rPr>
              <a:t>5. Support vector regression </a:t>
            </a:r>
            <a:r>
              <a:rPr lang="en-US" sz="1400" b="0" i="0" dirty="0">
                <a:solidFill>
                  <a:srgbClr val="FFFFFF"/>
                </a:solidFill>
                <a:effectLst/>
                <a:latin typeface="-apple-system"/>
              </a:rPr>
              <a:t>5</a:t>
            </a:r>
            <a:r>
              <a:rPr lang="en-US" sz="1400" b="0" i="0" dirty="0">
                <a:effectLst/>
                <a:latin typeface="-apple-system"/>
              </a:rPr>
              <a:t> </a:t>
            </a:r>
          </a:p>
          <a:p>
            <a:r>
              <a:rPr lang="en-US" sz="1400" dirty="0">
                <a:latin typeface="-apple-system"/>
              </a:rPr>
              <a:t>	</a:t>
            </a:r>
            <a:r>
              <a:rPr lang="en-US" sz="1400" b="0" i="0" dirty="0">
                <a:effectLst/>
                <a:latin typeface="-apple-system"/>
              </a:rPr>
              <a:t>6. Genetic algorithms </a:t>
            </a:r>
            <a:r>
              <a:rPr lang="en-US" sz="1400" b="0" i="0" dirty="0">
                <a:solidFill>
                  <a:srgbClr val="FFFFFF"/>
                </a:solidFill>
                <a:effectLst/>
                <a:latin typeface="-apple-system"/>
              </a:rPr>
              <a:t>5</a:t>
            </a:r>
            <a:endParaRPr lang="en-US" sz="1400" dirty="0"/>
          </a:p>
        </p:txBody>
      </p:sp>
    </p:spTree>
    <p:extLst>
      <p:ext uri="{BB962C8B-B14F-4D97-AF65-F5344CB8AC3E}">
        <p14:creationId xmlns:p14="http://schemas.microsoft.com/office/powerpoint/2010/main" val="2443626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Thermal effects on superMAG data</a:t>
            </a:r>
            <a:endParaRPr sz="2933" b="1">
              <a:solidFill>
                <a:srgbClr val="3530F4"/>
              </a:solidFill>
              <a:latin typeface="Lobster"/>
              <a:ea typeface="Lobster"/>
              <a:cs typeface="Lobster"/>
              <a:sym typeface="Lobster"/>
            </a:endParaRPr>
          </a:p>
        </p:txBody>
      </p:sp>
      <p:sp>
        <p:nvSpPr>
          <p:cNvPr id="141" name="Google Shape;141;p19"/>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42" name="Google Shape;142;p19"/>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2</a:t>
            </a:r>
            <a:endParaRPr sz="2933" b="1">
              <a:solidFill>
                <a:schemeClr val="dk1"/>
              </a:solidFill>
              <a:latin typeface="Arial"/>
              <a:ea typeface="Arial"/>
              <a:cs typeface="Arial"/>
              <a:sym typeface="Arial"/>
            </a:endParaRPr>
          </a:p>
        </p:txBody>
      </p:sp>
      <p:pic>
        <p:nvPicPr>
          <p:cNvPr id="143" name="Google Shape;143;p19"/>
          <p:cNvPicPr preferRelativeResize="0"/>
          <p:nvPr/>
        </p:nvPicPr>
        <p:blipFill>
          <a:blip r:embed="rId4">
            <a:alphaModFix/>
          </a:blip>
          <a:stretch>
            <a:fillRect/>
          </a:stretch>
        </p:blipFill>
        <p:spPr>
          <a:xfrm>
            <a:off x="1484780" y="871633"/>
            <a:ext cx="9222456" cy="5926467"/>
          </a:xfrm>
          <a:prstGeom prst="rect">
            <a:avLst/>
          </a:prstGeom>
          <a:noFill/>
          <a:ln>
            <a:noFill/>
          </a:ln>
        </p:spPr>
      </p:pic>
      <p:sp>
        <p:nvSpPr>
          <p:cNvPr id="144" name="Google Shape;144;p19"/>
          <p:cNvSpPr txBox="1"/>
          <p:nvPr/>
        </p:nvSpPr>
        <p:spPr>
          <a:xfrm>
            <a:off x="712267" y="2100333"/>
            <a:ext cx="44108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Literature Review </a:t>
            </a:r>
            <a:r>
              <a:rPr lang="en-US" sz="2800" b="1" dirty="0">
                <a:solidFill>
                  <a:srgbClr val="000000"/>
                </a:solidFill>
              </a:rPr>
              <a:t>| </a:t>
            </a:r>
            <a:r>
              <a:rPr lang="en-US" sz="2800" b="1" dirty="0">
                <a:solidFill>
                  <a:srgbClr val="2626FA"/>
                </a:solidFill>
                <a:latin typeface="Times New Roman"/>
                <a:cs typeface="Times New Roman"/>
              </a:rPr>
              <a:t>Missing data</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1E7035E6-570E-2EE3-FF37-2E10737058BC}"/>
              </a:ext>
            </a:extLst>
          </p:cNvPr>
          <p:cNvSpPr txBox="1"/>
          <p:nvPr/>
        </p:nvSpPr>
        <p:spPr>
          <a:xfrm>
            <a:off x="143332" y="921869"/>
            <a:ext cx="7924800" cy="4616648"/>
          </a:xfrm>
          <a:prstGeom prst="rect">
            <a:avLst/>
          </a:prstGeom>
          <a:noFill/>
        </p:spPr>
        <p:txBody>
          <a:bodyPr wrap="square" rtlCol="0">
            <a:spAutoFit/>
          </a:bodyPr>
          <a:lstStyle/>
          <a:p>
            <a:pPr marL="742950" lvl="1" indent="-285750">
              <a:buFont typeface="Arial" panose="020B0604020202020204" pitchFamily="34" charset="0"/>
              <a:buChar char="•"/>
            </a:pPr>
            <a:r>
              <a:rPr lang="en-US" sz="1400" dirty="0"/>
              <a:t>Advantages:</a:t>
            </a:r>
          </a:p>
          <a:p>
            <a:pPr marL="1200150" lvl="2" indent="-285750">
              <a:buFont typeface="Courier New" panose="02070309020205020404" pitchFamily="49" charset="0"/>
              <a:buChar char="o"/>
            </a:pPr>
            <a:r>
              <a:rPr lang="en-US" sz="1400" b="1" dirty="0"/>
              <a:t>Bias Reduction</a:t>
            </a:r>
            <a:r>
              <a:rPr lang="en-US" sz="1400" dirty="0"/>
              <a:t>: They are designed to minimize biases introduced by conventional methods.</a:t>
            </a:r>
          </a:p>
          <a:p>
            <a:pPr marL="1200150" lvl="2" indent="-285750">
              <a:buFont typeface="Courier New" panose="02070309020205020404" pitchFamily="49" charset="0"/>
              <a:buChar char="o"/>
            </a:pPr>
            <a:r>
              <a:rPr lang="en-US" sz="1400" b="1" dirty="0"/>
              <a:t>Accuracy</a:t>
            </a:r>
            <a:r>
              <a:rPr lang="en-US" sz="1400" dirty="0"/>
              <a:t>: Can provide more precise estimates for missing values.</a:t>
            </a:r>
          </a:p>
          <a:p>
            <a:pPr marL="1200150" lvl="2" indent="-285750">
              <a:buFont typeface="Courier New" panose="02070309020205020404" pitchFamily="49" charset="0"/>
              <a:buChar char="o"/>
            </a:pPr>
            <a:r>
              <a:rPr lang="en-US" sz="1400" b="1" dirty="0"/>
              <a:t>Flexibility</a:t>
            </a:r>
            <a:r>
              <a:rPr lang="en-US" sz="1400" dirty="0"/>
              <a:t>: Methods such as genetic algorithms and fuzzy c-means can be tailored according to user needs.</a:t>
            </a:r>
          </a:p>
          <a:p>
            <a:pPr marL="1200150" lvl="2" indent="-285750">
              <a:buFont typeface="Courier New" panose="02070309020205020404" pitchFamily="49" charset="0"/>
              <a:buChar char="o"/>
            </a:pPr>
            <a:r>
              <a:rPr lang="en-US" sz="1400" b="1" dirty="0"/>
              <a:t>Complementary Use</a:t>
            </a:r>
            <a:r>
              <a:rPr lang="en-US" sz="1400" dirty="0"/>
              <a:t>: Can be combined with other methods to enhance accuracy.</a:t>
            </a:r>
          </a:p>
          <a:p>
            <a:pPr marL="1200150" lvl="2" indent="-285750">
              <a:buFont typeface="Courier New" panose="02070309020205020404" pitchFamily="49" charset="0"/>
              <a:buChar char="o"/>
            </a:pPr>
            <a:r>
              <a:rPr lang="en-US" sz="1400" b="1" dirty="0"/>
              <a:t>Handling Large Missing Data</a:t>
            </a:r>
            <a:r>
              <a:rPr lang="en-US" sz="1400" dirty="0"/>
              <a:t>: They are especially suited for datasets with a significant amount of missing values or non-ignorable missing data.</a:t>
            </a:r>
          </a:p>
          <a:p>
            <a:pPr marL="1200150" lvl="2" indent="-285750">
              <a:buFont typeface="Courier New" panose="02070309020205020404" pitchFamily="49" charset="0"/>
              <a:buChar char="o"/>
            </a:pPr>
            <a:r>
              <a:rPr lang="en-US" sz="1400" b="1" dirty="0"/>
              <a:t>Specialization for Time Series</a:t>
            </a:r>
            <a:r>
              <a:rPr lang="en-US" sz="1400" dirty="0"/>
              <a:t>: Many estimation techniques are specifically designed to consider the temporal relationships in time series data.</a:t>
            </a:r>
          </a:p>
          <a:p>
            <a:pPr lvl="2"/>
            <a:endParaRPr lang="en-US" sz="1400" dirty="0"/>
          </a:p>
          <a:p>
            <a:pPr marL="742950" lvl="1" indent="-285750">
              <a:buFont typeface="Arial" panose="020B0604020202020204" pitchFamily="34" charset="0"/>
              <a:buChar char="•"/>
            </a:pPr>
            <a:r>
              <a:rPr lang="en-US" sz="1400" dirty="0"/>
              <a:t>Disadvantages:</a:t>
            </a:r>
          </a:p>
          <a:p>
            <a:pPr marL="1200150" lvl="2" indent="-285750">
              <a:buFont typeface="Courier New" panose="02070309020205020404" pitchFamily="49" charset="0"/>
              <a:buChar char="o"/>
            </a:pPr>
            <a:r>
              <a:rPr lang="en-US" sz="1400" b="1" dirty="0"/>
              <a:t>Potential for Bias</a:t>
            </a:r>
            <a:r>
              <a:rPr lang="en-US" sz="1400" dirty="0"/>
              <a:t>: While they reduce bias compared to conventional methods, they aren't entirely free from introducing their own biases.</a:t>
            </a:r>
          </a:p>
          <a:p>
            <a:pPr marL="1200150" lvl="2" indent="-285750">
              <a:buFont typeface="Courier New" panose="02070309020205020404" pitchFamily="49" charset="0"/>
              <a:buChar char="o"/>
            </a:pPr>
            <a:r>
              <a:rPr lang="en-US" sz="1400" b="1" dirty="0"/>
              <a:t>Computational Intensity</a:t>
            </a:r>
            <a:r>
              <a:rPr lang="en-US" sz="1400" dirty="0"/>
              <a:t>: Some methods can be computationally intensive, requiring more time and computational resources.</a:t>
            </a:r>
          </a:p>
          <a:p>
            <a:pPr marL="1200150" lvl="2" indent="-285750">
              <a:buFont typeface="Courier New" panose="02070309020205020404" pitchFamily="49" charset="0"/>
              <a:buChar char="o"/>
            </a:pPr>
            <a:r>
              <a:rPr lang="en-US" sz="1400" b="1" dirty="0"/>
              <a:t>Variable Performance</a:t>
            </a:r>
            <a:r>
              <a:rPr lang="en-US" sz="1400" dirty="0"/>
              <a:t>: The effectiveness of a method can vary depending on the specific characteristics of the dataset.</a:t>
            </a:r>
          </a:p>
          <a:p>
            <a:pPr marL="1200150" lvl="2" indent="-285750">
              <a:buFont typeface="Courier New" panose="02070309020205020404" pitchFamily="49" charset="0"/>
              <a:buChar char="o"/>
            </a:pPr>
            <a:r>
              <a:rPr lang="en-US" sz="1400" b="1" dirty="0"/>
              <a:t>Complex Implementation</a:t>
            </a:r>
            <a:r>
              <a:rPr lang="en-US" sz="1400" dirty="0"/>
              <a:t>: Some techniques require a deep understanding of the underlying algorithms, making them challenging for the average user.</a:t>
            </a:r>
          </a:p>
        </p:txBody>
      </p:sp>
      <p:pic>
        <p:nvPicPr>
          <p:cNvPr id="3" name="Picture 2">
            <a:extLst>
              <a:ext uri="{FF2B5EF4-FFF2-40B4-BE49-F238E27FC236}">
                <a16:creationId xmlns:a16="http://schemas.microsoft.com/office/drawing/2014/main" id="{EF011AE3-74EC-9A7A-0235-E9C1CAADFC50}"/>
              </a:ext>
            </a:extLst>
          </p:cNvPr>
          <p:cNvPicPr>
            <a:picLocks noChangeAspect="1"/>
          </p:cNvPicPr>
          <p:nvPr/>
        </p:nvPicPr>
        <p:blipFill>
          <a:blip r:embed="rId4"/>
          <a:stretch>
            <a:fillRect/>
          </a:stretch>
        </p:blipFill>
        <p:spPr>
          <a:xfrm>
            <a:off x="8225205" y="921869"/>
            <a:ext cx="3966795" cy="3112720"/>
          </a:xfrm>
          <a:prstGeom prst="rect">
            <a:avLst/>
          </a:prstGeom>
        </p:spPr>
      </p:pic>
      <p:sp>
        <p:nvSpPr>
          <p:cNvPr id="4" name="TextBox 3">
            <a:extLst>
              <a:ext uri="{FF2B5EF4-FFF2-40B4-BE49-F238E27FC236}">
                <a16:creationId xmlns:a16="http://schemas.microsoft.com/office/drawing/2014/main" id="{16D35B85-EFDE-97F1-7AB3-14438696B488}"/>
              </a:ext>
            </a:extLst>
          </p:cNvPr>
          <p:cNvSpPr txBox="1"/>
          <p:nvPr/>
        </p:nvSpPr>
        <p:spPr>
          <a:xfrm>
            <a:off x="143331" y="5562580"/>
            <a:ext cx="11929999" cy="954107"/>
          </a:xfrm>
          <a:prstGeom prst="rect">
            <a:avLst/>
          </a:prstGeom>
          <a:noFill/>
        </p:spPr>
        <p:txBody>
          <a:bodyPr wrap="square" rtlCol="0">
            <a:spAutoFit/>
          </a:bodyPr>
          <a:lstStyle/>
          <a:p>
            <a:pPr marL="285750" indent="-285750">
              <a:buFont typeface="Wingdings" panose="05000000000000000000" pitchFamily="2" charset="2"/>
              <a:buChar char="ü"/>
            </a:pPr>
            <a:r>
              <a:rPr lang="en-US" sz="1400" b="1" dirty="0"/>
              <a:t>Conclusion</a:t>
            </a:r>
            <a:r>
              <a:rPr lang="en-US" sz="1400" dirty="0"/>
              <a:t>:</a:t>
            </a:r>
          </a:p>
          <a:p>
            <a:pPr marL="742950" lvl="1" indent="-285750">
              <a:buFont typeface="Wingdings" panose="05000000000000000000" pitchFamily="2" charset="2"/>
              <a:buChar char="Ø"/>
            </a:pPr>
            <a:r>
              <a:rPr lang="en-US" sz="1400" dirty="0"/>
              <a:t>Handling missing values is a critical step in data preprocessing, especially in time series data.</a:t>
            </a:r>
          </a:p>
          <a:p>
            <a:pPr marL="742950" lvl="1" indent="-285750">
              <a:buFont typeface="Wingdings" panose="05000000000000000000" pitchFamily="2" charset="2"/>
              <a:buChar char="Ø"/>
            </a:pPr>
            <a:r>
              <a:rPr lang="en-US" sz="1400" dirty="0"/>
              <a:t>Conventional methods, can be simple but may not be ideal for datasets with a large number of missing values or non-random missingness.</a:t>
            </a:r>
          </a:p>
          <a:p>
            <a:pPr marL="742950" lvl="1" indent="-285750">
              <a:buFont typeface="Wingdings" panose="05000000000000000000" pitchFamily="2" charset="2"/>
              <a:buChar char="Ø"/>
            </a:pPr>
            <a:r>
              <a:rPr lang="en-US" sz="1400" dirty="0"/>
              <a:t>Estimation techniques, offer a more robust and flexible approach to dealing with missing data in such scenarios.</a:t>
            </a:r>
            <a:endParaRPr lang="en-US" dirty="0"/>
          </a:p>
        </p:txBody>
      </p:sp>
    </p:spTree>
    <p:extLst>
      <p:ext uri="{BB962C8B-B14F-4D97-AF65-F5344CB8AC3E}">
        <p14:creationId xmlns:p14="http://schemas.microsoft.com/office/powerpoint/2010/main" val="41379827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Literature Review </a:t>
            </a:r>
            <a:r>
              <a:rPr lang="en-US" sz="2800" b="1" dirty="0">
                <a:solidFill>
                  <a:srgbClr val="000000"/>
                </a:solidFill>
              </a:rPr>
              <a:t>| </a:t>
            </a:r>
            <a:r>
              <a:rPr lang="en-US" sz="2800" b="1" dirty="0">
                <a:solidFill>
                  <a:srgbClr val="2626FA"/>
                </a:solidFill>
                <a:latin typeface="Times New Roman"/>
                <a:cs typeface="Times New Roman"/>
              </a:rPr>
              <a:t>Missing data</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6" name="Picture 5">
            <a:extLst>
              <a:ext uri="{FF2B5EF4-FFF2-40B4-BE49-F238E27FC236}">
                <a16:creationId xmlns:a16="http://schemas.microsoft.com/office/drawing/2014/main" id="{A32A3D62-1C70-CC0D-108F-1CE0F347F036}"/>
              </a:ext>
            </a:extLst>
          </p:cNvPr>
          <p:cNvPicPr>
            <a:picLocks noChangeAspect="1"/>
          </p:cNvPicPr>
          <p:nvPr/>
        </p:nvPicPr>
        <p:blipFill>
          <a:blip r:embed="rId4"/>
          <a:stretch>
            <a:fillRect/>
          </a:stretch>
        </p:blipFill>
        <p:spPr>
          <a:xfrm>
            <a:off x="6482410" y="921869"/>
            <a:ext cx="5590922" cy="3922848"/>
          </a:xfrm>
          <a:prstGeom prst="rect">
            <a:avLst/>
          </a:prstGeom>
        </p:spPr>
      </p:pic>
      <p:sp>
        <p:nvSpPr>
          <p:cNvPr id="5" name="TextBox 4">
            <a:extLst>
              <a:ext uri="{FF2B5EF4-FFF2-40B4-BE49-F238E27FC236}">
                <a16:creationId xmlns:a16="http://schemas.microsoft.com/office/drawing/2014/main" id="{52C26A24-74F8-91D4-869E-BCEBB05F6C52}"/>
              </a:ext>
            </a:extLst>
          </p:cNvPr>
          <p:cNvSpPr txBox="1"/>
          <p:nvPr/>
        </p:nvSpPr>
        <p:spPr>
          <a:xfrm>
            <a:off x="151354" y="820175"/>
            <a:ext cx="6401845" cy="6186309"/>
          </a:xfrm>
          <a:prstGeom prst="rect">
            <a:avLst/>
          </a:prstGeom>
          <a:noFill/>
        </p:spPr>
        <p:txBody>
          <a:bodyPr wrap="square" rtlCol="0">
            <a:spAutoFit/>
          </a:bodyPr>
          <a:lstStyle/>
          <a:p>
            <a:pPr algn="l"/>
            <a:r>
              <a:rPr lang="en-US" b="0" i="0" dirty="0">
                <a:solidFill>
                  <a:srgbClr val="374151"/>
                </a:solidFill>
                <a:effectLst/>
              </a:rPr>
              <a:t>The authors compare five methods evaluated are: </a:t>
            </a:r>
          </a:p>
          <a:p>
            <a:pPr marL="742950" lvl="1" indent="-285750">
              <a:buFont typeface="Arial" panose="020B0604020202020204" pitchFamily="34" charset="0"/>
              <a:buChar char="•"/>
            </a:pPr>
            <a:r>
              <a:rPr lang="en-US" sz="1600" b="0" i="0" dirty="0">
                <a:solidFill>
                  <a:srgbClr val="374151"/>
                </a:solidFill>
                <a:effectLst/>
              </a:rPr>
              <a:t>listwise deletion</a:t>
            </a:r>
          </a:p>
          <a:p>
            <a:pPr marL="742950" lvl="1" indent="-285750">
              <a:buFont typeface="Arial" panose="020B0604020202020204" pitchFamily="34" charset="0"/>
              <a:buChar char="•"/>
            </a:pPr>
            <a:r>
              <a:rPr lang="en-US" sz="1600" b="0" i="0" dirty="0">
                <a:solidFill>
                  <a:srgbClr val="374151"/>
                </a:solidFill>
                <a:effectLst/>
              </a:rPr>
              <a:t>mean substitution</a:t>
            </a:r>
          </a:p>
          <a:p>
            <a:pPr marL="742950" lvl="1" indent="-285750">
              <a:buFont typeface="Arial" panose="020B0604020202020204" pitchFamily="34" charset="0"/>
              <a:buChar char="•"/>
            </a:pPr>
            <a:r>
              <a:rPr lang="en-US" sz="1600" b="0" i="0" dirty="0">
                <a:solidFill>
                  <a:srgbClr val="374151"/>
                </a:solidFill>
                <a:effectLst/>
              </a:rPr>
              <a:t>regression imputation </a:t>
            </a:r>
          </a:p>
          <a:p>
            <a:pPr marL="742950" lvl="1" indent="-285750">
              <a:buFont typeface="Arial" panose="020B0604020202020204" pitchFamily="34" charset="0"/>
              <a:buChar char="•"/>
            </a:pPr>
            <a:r>
              <a:rPr lang="en-US" sz="1600" b="0" i="0" dirty="0">
                <a:solidFill>
                  <a:srgbClr val="374151"/>
                </a:solidFill>
                <a:effectLst/>
              </a:rPr>
              <a:t>stochastic regression imputation </a:t>
            </a:r>
          </a:p>
          <a:p>
            <a:pPr marL="742950" lvl="1" indent="-285750">
              <a:buFont typeface="Arial" panose="020B0604020202020204" pitchFamily="34" charset="0"/>
              <a:buChar char="•"/>
            </a:pPr>
            <a:r>
              <a:rPr lang="en-US" sz="1600" b="0" i="0" dirty="0">
                <a:solidFill>
                  <a:srgbClr val="374151"/>
                </a:solidFill>
                <a:effectLst/>
              </a:rPr>
              <a:t>multiple imputations </a:t>
            </a:r>
          </a:p>
          <a:p>
            <a:pPr algn="l"/>
            <a:endParaRPr lang="fa-IR" b="1" i="0" dirty="0">
              <a:solidFill>
                <a:srgbClr val="374151"/>
              </a:solidFill>
              <a:effectLst/>
            </a:endParaRPr>
          </a:p>
          <a:p>
            <a:pPr algn="l"/>
            <a:r>
              <a:rPr lang="en-US" b="1" i="0" dirty="0">
                <a:solidFill>
                  <a:srgbClr val="374151"/>
                </a:solidFill>
                <a:effectLst/>
              </a:rPr>
              <a:t>Conclusion</a:t>
            </a:r>
            <a:r>
              <a:rPr lang="en-US" b="0" i="0" dirty="0">
                <a:solidFill>
                  <a:srgbClr val="374151"/>
                </a:solidFill>
                <a:effectLst/>
              </a:rPr>
              <a:t>:</a:t>
            </a:r>
          </a:p>
          <a:p>
            <a:pPr marL="742950" lvl="1" indent="-285750">
              <a:buFont typeface="Arial" panose="020B0604020202020204" pitchFamily="34" charset="0"/>
              <a:buChar char="•"/>
            </a:pPr>
            <a:r>
              <a:rPr lang="en-US" dirty="0">
                <a:solidFill>
                  <a:srgbClr val="374151"/>
                </a:solidFill>
              </a:rPr>
              <a:t>Multiple imputation is an effective tool for addressing missing data in logistic regression analyses.</a:t>
            </a:r>
          </a:p>
          <a:p>
            <a:pPr marL="742950" lvl="1" indent="-285750">
              <a:buFont typeface="Arial" panose="020B0604020202020204" pitchFamily="34" charset="0"/>
              <a:buChar char="•"/>
            </a:pPr>
            <a:endParaRPr lang="en-US" dirty="0">
              <a:solidFill>
                <a:srgbClr val="374151"/>
              </a:solidFill>
            </a:endParaRPr>
          </a:p>
          <a:p>
            <a:pPr marL="742950" lvl="1" indent="-285750">
              <a:buFont typeface="Arial" panose="020B0604020202020204" pitchFamily="34" charset="0"/>
              <a:buChar char="•"/>
            </a:pPr>
            <a:r>
              <a:rPr lang="en-US" dirty="0">
                <a:solidFill>
                  <a:srgbClr val="374151"/>
                </a:solidFill>
              </a:rPr>
              <a:t>Multiple imputation can be used to handle both MCAR and MAR data types.</a:t>
            </a:r>
          </a:p>
          <a:p>
            <a:pPr marL="742950" lvl="1" indent="-285750">
              <a:buFont typeface="Arial" panose="020B0604020202020204" pitchFamily="34" charset="0"/>
              <a:buChar char="•"/>
            </a:pPr>
            <a:endParaRPr lang="en-US" dirty="0">
              <a:solidFill>
                <a:srgbClr val="374151"/>
              </a:solidFill>
            </a:endParaRPr>
          </a:p>
          <a:p>
            <a:pPr marL="742950" lvl="1" indent="-285750">
              <a:buFont typeface="Arial" panose="020B0604020202020204" pitchFamily="34" charset="0"/>
              <a:buChar char="•"/>
            </a:pPr>
            <a:r>
              <a:rPr lang="en-US" dirty="0">
                <a:solidFill>
                  <a:srgbClr val="374151"/>
                </a:solidFill>
              </a:rPr>
              <a:t>Listwise deletion is not biased for MCAR data, but it can be biased for MAR data.</a:t>
            </a:r>
          </a:p>
          <a:p>
            <a:pPr marL="742950" lvl="1" indent="-285750">
              <a:buFont typeface="Arial" panose="020B0604020202020204" pitchFamily="34" charset="0"/>
              <a:buChar char="•"/>
            </a:pPr>
            <a:endParaRPr lang="en-US" dirty="0">
              <a:solidFill>
                <a:srgbClr val="374151"/>
              </a:solidFill>
            </a:endParaRPr>
          </a:p>
          <a:p>
            <a:pPr marL="742950" lvl="1" indent="-285750">
              <a:buFont typeface="Arial" panose="020B0604020202020204" pitchFamily="34" charset="0"/>
              <a:buChar char="•"/>
            </a:pPr>
            <a:r>
              <a:rPr lang="en-US" dirty="0">
                <a:solidFill>
                  <a:srgbClr val="374151"/>
                </a:solidFill>
              </a:rPr>
              <a:t>Multiple imputation is generally preferred over listwise deletion for MAR data.</a:t>
            </a:r>
          </a:p>
          <a:p>
            <a:pPr marL="742950" lvl="1" indent="-285750">
              <a:buFont typeface="Arial" panose="020B0604020202020204" pitchFamily="34" charset="0"/>
              <a:buChar char="•"/>
            </a:pPr>
            <a:endParaRPr lang="en-US" dirty="0">
              <a:solidFill>
                <a:srgbClr val="374151"/>
              </a:solidFill>
            </a:endParaRPr>
          </a:p>
          <a:p>
            <a:pPr marL="742950" lvl="1" indent="-285750">
              <a:buFont typeface="Arial" panose="020B0604020202020204" pitchFamily="34" charset="0"/>
              <a:buChar char="•"/>
            </a:pPr>
            <a:r>
              <a:rPr lang="en-US" dirty="0">
                <a:solidFill>
                  <a:srgbClr val="374151"/>
                </a:solidFill>
              </a:rPr>
              <a:t>Multiple imputation is especially recommended when dealing with up to 20% missing data.</a:t>
            </a:r>
          </a:p>
        </p:txBody>
      </p:sp>
    </p:spTree>
    <p:extLst>
      <p:ext uri="{BB962C8B-B14F-4D97-AF65-F5344CB8AC3E}">
        <p14:creationId xmlns:p14="http://schemas.microsoft.com/office/powerpoint/2010/main" val="19319709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sym typeface="Lobster"/>
              </a:rPr>
              <a:t>Code </a:t>
            </a:r>
            <a:r>
              <a:rPr lang="en-US" sz="2800" b="1" dirty="0">
                <a:solidFill>
                  <a:srgbClr val="D313AA"/>
                </a:solidFill>
                <a:latin typeface="Times New Roman"/>
                <a:cs typeface="Times New Roman"/>
              </a:rPr>
              <a:t>Development </a:t>
            </a:r>
            <a:r>
              <a:rPr lang="en-US" sz="2800" b="1" dirty="0">
                <a:solidFill>
                  <a:srgbClr val="000000"/>
                </a:solidFill>
              </a:rPr>
              <a:t>| </a:t>
            </a:r>
            <a:r>
              <a:rPr lang="en-US" sz="2800" b="1" dirty="0">
                <a:solidFill>
                  <a:srgbClr val="2626FA"/>
                </a:solidFill>
                <a:latin typeface="Times New Roman"/>
                <a:cs typeface="Times New Roman"/>
              </a:rPr>
              <a:t>Readability</a:t>
            </a:r>
            <a:endParaRPr sz="2800"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36C3FA1D-9DD1-36EC-7E3F-1C8F86666A77}"/>
              </a:ext>
            </a:extLst>
          </p:cNvPr>
          <p:cNvSpPr txBox="1"/>
          <p:nvPr/>
        </p:nvSpPr>
        <p:spPr>
          <a:xfrm>
            <a:off x="151354" y="871602"/>
            <a:ext cx="11921978" cy="5355312"/>
          </a:xfrm>
          <a:prstGeom prst="rect">
            <a:avLst/>
          </a:prstGeom>
          <a:noFill/>
        </p:spPr>
        <p:txBody>
          <a:bodyPr wrap="square" rtlCol="0">
            <a:spAutoFit/>
          </a:bodyPr>
          <a:lstStyle/>
          <a:p>
            <a:pPr marL="285750" indent="-285750">
              <a:buFont typeface="Arial" panose="020B0604020202020204" pitchFamily="34" charset="0"/>
              <a:buChar char="•"/>
            </a:pPr>
            <a:r>
              <a:rPr lang="en-US" b="1" dirty="0"/>
              <a:t>Enhanced Code Readability and Transparency</a:t>
            </a:r>
            <a:r>
              <a:rPr lang="en-US" dirty="0"/>
              <a:t>:</a:t>
            </a:r>
          </a:p>
          <a:p>
            <a:pPr marL="742950" lvl="1" indent="-285750">
              <a:buFont typeface="Wingdings" panose="05000000000000000000" pitchFamily="2" charset="2"/>
              <a:buChar char="§"/>
            </a:pPr>
            <a:r>
              <a:rPr lang="en-US" dirty="0"/>
              <a:t>Adding informative comments and explanations.</a:t>
            </a:r>
          </a:p>
          <a:p>
            <a:pPr algn="l"/>
            <a:endParaRPr lang="en-US" dirty="0">
              <a:solidFill>
                <a:srgbClr val="1F1F1F"/>
              </a:solidFill>
            </a:endParaRPr>
          </a:p>
          <a:p>
            <a:pPr marL="742950" lvl="1" indent="-285750">
              <a:buFont typeface="Wingdings" panose="05000000000000000000" pitchFamily="2" charset="2"/>
              <a:buChar char="§"/>
            </a:pPr>
            <a:r>
              <a:rPr lang="en-US" dirty="0">
                <a:solidFill>
                  <a:srgbClr val="1F1F1F"/>
                </a:solidFill>
              </a:rPr>
              <a:t>A</a:t>
            </a:r>
            <a:r>
              <a:rPr lang="en-US" b="0" i="0" dirty="0">
                <a:solidFill>
                  <a:srgbClr val="1F1F1F"/>
                </a:solidFill>
                <a:effectLst/>
              </a:rPr>
              <a:t>dvantages:</a:t>
            </a:r>
          </a:p>
          <a:p>
            <a:pPr marL="1200150" lvl="2" indent="-285750">
              <a:buFont typeface="Wingdings" panose="05000000000000000000" pitchFamily="2" charset="2"/>
              <a:buChar char="Ø"/>
            </a:pPr>
            <a:r>
              <a:rPr lang="en-US" b="1" i="0" dirty="0">
                <a:solidFill>
                  <a:srgbClr val="1F1F1F"/>
                </a:solidFill>
                <a:effectLst/>
              </a:rPr>
              <a:t>Improved maintenance</a:t>
            </a:r>
            <a:r>
              <a:rPr lang="en-US" b="0" i="0" dirty="0">
                <a:solidFill>
                  <a:srgbClr val="1F1F1F"/>
                </a:solidFill>
                <a:effectLst/>
              </a:rPr>
              <a:t>: Clean and well-documented code is easier to maintain.</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Facilitated collaboration</a:t>
            </a:r>
            <a:r>
              <a:rPr lang="en-US" b="0" i="0" dirty="0">
                <a:solidFill>
                  <a:srgbClr val="1F1F1F"/>
                </a:solidFill>
                <a:effectLst/>
              </a:rPr>
              <a:t>: Readable code ensures that colleagues can understand, modify, and work on the code without constantly consulting the original author.</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Reduced errors</a:t>
            </a:r>
            <a:r>
              <a:rPr lang="en-US" b="0" i="0" dirty="0">
                <a:solidFill>
                  <a:srgbClr val="1F1F1F"/>
                </a:solidFill>
                <a:effectLst/>
              </a:rPr>
              <a:t>: Clear and transparent code reduces the likelihood of introducing errors.</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Increased code longevity</a:t>
            </a:r>
            <a:r>
              <a:rPr lang="en-US" b="0" i="0" dirty="0">
                <a:solidFill>
                  <a:srgbClr val="1F1F1F"/>
                </a:solidFill>
                <a:effectLst/>
              </a:rPr>
              <a:t>: Readable code has a longer lifespan.</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Better onboarding</a:t>
            </a:r>
            <a:r>
              <a:rPr lang="en-US" b="0" i="0" dirty="0">
                <a:solidFill>
                  <a:srgbClr val="1F1F1F"/>
                </a:solidFill>
                <a:effectLst/>
              </a:rPr>
              <a:t>: New team members can get up to speed faster if the code is transparent and well-commented.</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Reduced dependency</a:t>
            </a:r>
            <a:r>
              <a:rPr lang="en-US" b="0" i="0" dirty="0">
                <a:solidFill>
                  <a:srgbClr val="1F1F1F"/>
                </a:solidFill>
                <a:effectLst/>
              </a:rPr>
              <a:t>: The project becomes less dependent on the original coder.</a:t>
            </a:r>
          </a:p>
          <a:p>
            <a:pPr marL="1200150" lvl="2" indent="-285750">
              <a:buFont typeface="Wingdings" panose="05000000000000000000" pitchFamily="2" charset="2"/>
              <a:buChar char="Ø"/>
            </a:pPr>
            <a:endParaRPr lang="en-US" b="0" i="0" dirty="0">
              <a:solidFill>
                <a:srgbClr val="1F1F1F"/>
              </a:solidFill>
              <a:effectLst/>
            </a:endParaRPr>
          </a:p>
          <a:p>
            <a:pPr marL="1200150" lvl="2" indent="-285750">
              <a:buFont typeface="Wingdings" panose="05000000000000000000" pitchFamily="2" charset="2"/>
              <a:buChar char="Ø"/>
            </a:pPr>
            <a:r>
              <a:rPr lang="en-US" b="1" i="0" dirty="0">
                <a:solidFill>
                  <a:srgbClr val="1F1F1F"/>
                </a:solidFill>
                <a:effectLst/>
              </a:rPr>
              <a:t>Professionalism</a:t>
            </a:r>
            <a:r>
              <a:rPr lang="en-US" b="0" i="0" dirty="0">
                <a:solidFill>
                  <a:srgbClr val="1F1F1F"/>
                </a:solidFill>
                <a:effectLst/>
              </a:rPr>
              <a:t>: Well-documented code reflects professionalism.</a:t>
            </a:r>
          </a:p>
        </p:txBody>
      </p:sp>
    </p:spTree>
    <p:extLst>
      <p:ext uri="{BB962C8B-B14F-4D97-AF65-F5344CB8AC3E}">
        <p14:creationId xmlns:p14="http://schemas.microsoft.com/office/powerpoint/2010/main" val="3232129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sym typeface="Lobster"/>
              </a:rPr>
              <a:t>Code </a:t>
            </a:r>
            <a:r>
              <a:rPr lang="en-US" sz="2800" b="1" dirty="0">
                <a:solidFill>
                  <a:srgbClr val="D313AA"/>
                </a:solidFill>
                <a:latin typeface="Times New Roman"/>
                <a:cs typeface="Times New Roman"/>
              </a:rPr>
              <a:t>Development </a:t>
            </a:r>
            <a:r>
              <a:rPr lang="en-US" sz="2800" b="1" dirty="0">
                <a:solidFill>
                  <a:srgbClr val="000000"/>
                </a:solidFill>
              </a:rPr>
              <a:t>| </a:t>
            </a:r>
            <a:r>
              <a:rPr lang="en-US" sz="2800" b="1" dirty="0">
                <a:solidFill>
                  <a:srgbClr val="2626FA"/>
                </a:solidFill>
                <a:latin typeface="Times New Roman"/>
                <a:cs typeface="Times New Roman"/>
                <a:sym typeface="Lobster"/>
              </a:rPr>
              <a:t>Leap year justification </a:t>
            </a:r>
            <a:endParaRPr sz="2800"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1F328FBE-BDF6-07F5-49B1-B94976A08AEE}"/>
              </a:ext>
            </a:extLst>
          </p:cNvPr>
          <p:cNvPicPr>
            <a:picLocks noChangeAspect="1"/>
          </p:cNvPicPr>
          <p:nvPr/>
        </p:nvPicPr>
        <p:blipFill>
          <a:blip r:embed="rId4"/>
          <a:stretch>
            <a:fillRect/>
          </a:stretch>
        </p:blipFill>
        <p:spPr>
          <a:xfrm>
            <a:off x="4442514" y="1605014"/>
            <a:ext cx="7630817" cy="5137086"/>
          </a:xfrm>
          <a:prstGeom prst="rect">
            <a:avLst/>
          </a:prstGeom>
        </p:spPr>
      </p:pic>
      <p:pic>
        <p:nvPicPr>
          <p:cNvPr id="6" name="Picture 5">
            <a:extLst>
              <a:ext uri="{FF2B5EF4-FFF2-40B4-BE49-F238E27FC236}">
                <a16:creationId xmlns:a16="http://schemas.microsoft.com/office/drawing/2014/main" id="{95F2367F-B6D7-5D83-4B2E-3BC1718CBE96}"/>
              </a:ext>
            </a:extLst>
          </p:cNvPr>
          <p:cNvPicPr>
            <a:picLocks noChangeAspect="1"/>
          </p:cNvPicPr>
          <p:nvPr/>
        </p:nvPicPr>
        <p:blipFill>
          <a:blip r:embed="rId5"/>
          <a:stretch>
            <a:fillRect/>
          </a:stretch>
        </p:blipFill>
        <p:spPr>
          <a:xfrm>
            <a:off x="143332" y="4050632"/>
            <a:ext cx="4299182" cy="2675457"/>
          </a:xfrm>
          <a:prstGeom prst="rect">
            <a:avLst/>
          </a:prstGeom>
        </p:spPr>
      </p:pic>
      <p:sp>
        <p:nvSpPr>
          <p:cNvPr id="7" name="TextBox 6">
            <a:extLst>
              <a:ext uri="{FF2B5EF4-FFF2-40B4-BE49-F238E27FC236}">
                <a16:creationId xmlns:a16="http://schemas.microsoft.com/office/drawing/2014/main" id="{A8ECCF2B-EB0C-87BB-1F98-5E6AF6C24145}"/>
              </a:ext>
            </a:extLst>
          </p:cNvPr>
          <p:cNvSpPr txBox="1"/>
          <p:nvPr/>
        </p:nvSpPr>
        <p:spPr>
          <a:xfrm>
            <a:off x="118668" y="925983"/>
            <a:ext cx="4549584" cy="923330"/>
          </a:xfrm>
          <a:prstGeom prst="rect">
            <a:avLst/>
          </a:prstGeom>
          <a:noFill/>
        </p:spPr>
        <p:txBody>
          <a:bodyPr wrap="square" rtlCol="0">
            <a:spAutoFit/>
          </a:bodyPr>
          <a:lstStyle/>
          <a:p>
            <a:r>
              <a:rPr lang="en-US" dirty="0">
                <a:solidFill>
                  <a:srgbClr val="1F1F1F"/>
                </a:solidFill>
              </a:rPr>
              <a:t>Two types of years:</a:t>
            </a:r>
          </a:p>
          <a:p>
            <a:pPr marL="742950" lvl="1" indent="-285750">
              <a:buFont typeface="Arial" panose="020B0604020202020204" pitchFamily="34" charset="0"/>
              <a:buChar char="•"/>
            </a:pPr>
            <a:r>
              <a:rPr lang="en-US" dirty="0">
                <a:solidFill>
                  <a:srgbClr val="1F1F1F"/>
                </a:solidFill>
              </a:rPr>
              <a:t>leap years: 366 days</a:t>
            </a:r>
          </a:p>
          <a:p>
            <a:pPr marL="742950" lvl="1" indent="-285750">
              <a:buFont typeface="Arial" panose="020B0604020202020204" pitchFamily="34" charset="0"/>
              <a:buChar char="•"/>
            </a:pPr>
            <a:r>
              <a:rPr lang="en-US" dirty="0">
                <a:solidFill>
                  <a:srgbClr val="1F1F1F"/>
                </a:solidFill>
              </a:rPr>
              <a:t>non-leap years: 365 days</a:t>
            </a:r>
          </a:p>
        </p:txBody>
      </p:sp>
    </p:spTree>
    <p:extLst>
      <p:ext uri="{BB962C8B-B14F-4D97-AF65-F5344CB8AC3E}">
        <p14:creationId xmlns:p14="http://schemas.microsoft.com/office/powerpoint/2010/main" val="42422502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r>
              <a:rPr lang="en-US" sz="2800" b="1" dirty="0">
                <a:solidFill>
                  <a:srgbClr val="D313AA"/>
                </a:solidFill>
                <a:latin typeface="Times New Roman"/>
                <a:cs typeface="Times New Roman"/>
              </a:rPr>
              <a:t>Data problem-solving strategies</a:t>
            </a: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3" name="Picture 2" descr="A diagram of data scientist job-reality&#10;&#10;Description automatically generated">
            <a:extLst>
              <a:ext uri="{FF2B5EF4-FFF2-40B4-BE49-F238E27FC236}">
                <a16:creationId xmlns:a16="http://schemas.microsoft.com/office/drawing/2014/main" id="{5FFEBEDD-E680-3F31-EBFD-770D07A9B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011" y="859017"/>
            <a:ext cx="4830321" cy="5883083"/>
          </a:xfrm>
          <a:prstGeom prst="rect">
            <a:avLst/>
          </a:prstGeom>
        </p:spPr>
      </p:pic>
      <p:sp>
        <p:nvSpPr>
          <p:cNvPr id="2" name="TextBox 1">
            <a:extLst>
              <a:ext uri="{FF2B5EF4-FFF2-40B4-BE49-F238E27FC236}">
                <a16:creationId xmlns:a16="http://schemas.microsoft.com/office/drawing/2014/main" id="{A8C9C8DD-02B4-DC6F-7D58-01FC87D22DF2}"/>
              </a:ext>
            </a:extLst>
          </p:cNvPr>
          <p:cNvSpPr txBox="1"/>
          <p:nvPr/>
        </p:nvSpPr>
        <p:spPr>
          <a:xfrm>
            <a:off x="143332" y="921869"/>
            <a:ext cx="7252079" cy="5078313"/>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rgbClr val="1F1F1F"/>
                </a:solidFill>
                <a:effectLst/>
              </a:rPr>
              <a:t>Misconception</a:t>
            </a:r>
            <a:r>
              <a:rPr lang="en-US" b="0" i="0" dirty="0">
                <a:solidFill>
                  <a:srgbClr val="1F1F1F"/>
                </a:solidFill>
                <a:effectLst/>
              </a:rPr>
              <a:t>: </a:t>
            </a:r>
          </a:p>
          <a:p>
            <a:pPr marL="742950" lvl="1" indent="-285750">
              <a:buFont typeface="Courier New" panose="02070309020205020404" pitchFamily="49" charset="0"/>
              <a:buChar char="o"/>
            </a:pPr>
            <a:r>
              <a:rPr lang="en-US" b="0" i="0" dirty="0">
                <a:solidFill>
                  <a:srgbClr val="1F1F1F"/>
                </a:solidFill>
                <a:effectLst/>
              </a:rPr>
              <a:t>Machine Learning 80%</a:t>
            </a:r>
          </a:p>
          <a:p>
            <a:pPr marL="742950" lvl="1" indent="-285750">
              <a:buFont typeface="Courier New" panose="02070309020205020404" pitchFamily="49" charset="0"/>
              <a:buChar char="o"/>
            </a:pPr>
            <a:r>
              <a:rPr lang="en-US" b="0" i="0" dirty="0">
                <a:solidFill>
                  <a:srgbClr val="1F1F1F"/>
                </a:solidFill>
                <a:effectLst/>
              </a:rPr>
              <a:t>Deep Learning 20% </a:t>
            </a:r>
          </a:p>
          <a:p>
            <a:endParaRPr lang="en-US" b="0" i="0" dirty="0">
              <a:solidFill>
                <a:srgbClr val="1F1F1F"/>
              </a:solidFill>
              <a:effectLst/>
            </a:endParaRPr>
          </a:p>
          <a:p>
            <a:pPr marL="285750" indent="-285750">
              <a:buFont typeface="Arial" panose="020B0604020202020204" pitchFamily="34" charset="0"/>
              <a:buChar char="•"/>
            </a:pPr>
            <a:r>
              <a:rPr lang="en-US" b="1" i="0" dirty="0">
                <a:solidFill>
                  <a:srgbClr val="1F1F1F"/>
                </a:solidFill>
                <a:effectLst/>
              </a:rPr>
              <a:t>In reality</a:t>
            </a:r>
            <a:r>
              <a:rPr lang="en-US" b="0" i="0" dirty="0">
                <a:solidFill>
                  <a:srgbClr val="1F1F1F"/>
                </a:solidFill>
                <a:effectLst/>
              </a:rPr>
              <a:t>: </a:t>
            </a:r>
          </a:p>
          <a:p>
            <a:pPr marL="742950" lvl="1" indent="-285750">
              <a:buFont typeface="Courier New" panose="02070309020205020404" pitchFamily="49" charset="0"/>
              <a:buChar char="o"/>
            </a:pPr>
            <a:r>
              <a:rPr lang="en-US" b="0" i="0" dirty="0">
                <a:solidFill>
                  <a:srgbClr val="1F1F1F"/>
                </a:solidFill>
                <a:effectLst/>
              </a:rPr>
              <a:t>Pre-processing 90% </a:t>
            </a:r>
          </a:p>
          <a:p>
            <a:pPr marL="742950" lvl="1" indent="-285750">
              <a:buFont typeface="Courier New" panose="02070309020205020404" pitchFamily="49" charset="0"/>
              <a:buChar char="o"/>
            </a:pPr>
            <a:r>
              <a:rPr lang="en-US" b="0" i="0" dirty="0">
                <a:solidFill>
                  <a:srgbClr val="1F1F1F"/>
                </a:solidFill>
                <a:effectLst/>
              </a:rPr>
              <a:t>Machine and Deep Learning 10% </a:t>
            </a:r>
          </a:p>
          <a:p>
            <a:pPr marL="285750" indent="-285750" algn="l">
              <a:buFont typeface="Arial" panose="020B0604020202020204" pitchFamily="34" charset="0"/>
              <a:buChar char="•"/>
            </a:pPr>
            <a:endParaRPr lang="en-US" b="0" i="0" dirty="0">
              <a:solidFill>
                <a:srgbClr val="1F1F1F"/>
              </a:solidFill>
              <a:effectLst/>
            </a:endParaRPr>
          </a:p>
          <a:p>
            <a:pPr marL="285750" indent="-285750" algn="l">
              <a:buFont typeface="Arial" panose="020B0604020202020204" pitchFamily="34" charset="0"/>
              <a:buChar char="•"/>
            </a:pPr>
            <a:r>
              <a:rPr lang="en-US" b="1" i="0" dirty="0">
                <a:solidFill>
                  <a:srgbClr val="1F1F1F"/>
                </a:solidFill>
                <a:effectLst/>
              </a:rPr>
              <a:t>My work</a:t>
            </a:r>
            <a:r>
              <a:rPr lang="en-US" b="0" i="0" dirty="0">
                <a:solidFill>
                  <a:srgbClr val="1F1F1F"/>
                </a:solidFill>
                <a:effectLst/>
              </a:rPr>
              <a:t>: </a:t>
            </a:r>
          </a:p>
          <a:p>
            <a:pPr marL="742950" lvl="1" indent="-285750">
              <a:buFont typeface="Courier New" panose="02070309020205020404" pitchFamily="49" charset="0"/>
              <a:buChar char="o"/>
            </a:pPr>
            <a:r>
              <a:rPr lang="en-US" b="0" i="0" dirty="0">
                <a:solidFill>
                  <a:srgbClr val="1F1F1F"/>
                </a:solidFill>
                <a:effectLst/>
              </a:rPr>
              <a:t>Completed the pre-processing phase, which is the bulk of the work.</a:t>
            </a:r>
            <a:endParaRPr lang="en-US" dirty="0">
              <a:solidFill>
                <a:srgbClr val="1F1F1F"/>
              </a:solidFill>
            </a:endParaRPr>
          </a:p>
          <a:p>
            <a:pPr marL="742950" lvl="1" indent="-285750">
              <a:buFont typeface="Courier New" panose="02070309020205020404" pitchFamily="49" charset="0"/>
              <a:buChar char="o"/>
            </a:pPr>
            <a:r>
              <a:rPr lang="en-US" b="0" i="0" dirty="0">
                <a:solidFill>
                  <a:srgbClr val="1F1F1F"/>
                </a:solidFill>
                <a:effectLst/>
              </a:rPr>
              <a:t>My goal: focusing on learning about Machine and Deep learning models. Then commence with the modeling.</a:t>
            </a:r>
          </a:p>
          <a:p>
            <a:pPr marL="285750" indent="-285750" algn="l">
              <a:buFont typeface="Arial" panose="020B0604020202020204" pitchFamily="34" charset="0"/>
              <a:buChar char="•"/>
            </a:pPr>
            <a:endParaRPr lang="en-US" b="0" i="0" dirty="0">
              <a:solidFill>
                <a:srgbClr val="1F1F1F"/>
              </a:solidFill>
              <a:effectLst/>
            </a:endParaRPr>
          </a:p>
          <a:p>
            <a:pPr marL="285750" indent="-285750" algn="l">
              <a:buFont typeface="Arial" panose="020B0604020202020204" pitchFamily="34" charset="0"/>
              <a:buChar char="•"/>
            </a:pPr>
            <a:r>
              <a:rPr lang="en-US" b="1" i="0" dirty="0">
                <a:solidFill>
                  <a:srgbClr val="1F1F1F"/>
                </a:solidFill>
                <a:effectLst/>
              </a:rPr>
              <a:t>Models</a:t>
            </a:r>
            <a:r>
              <a:rPr lang="en-US" b="0" i="0" dirty="0">
                <a:solidFill>
                  <a:srgbClr val="1F1F1F"/>
                </a:solidFill>
                <a:effectLst/>
              </a:rPr>
              <a:t>:</a:t>
            </a:r>
          </a:p>
          <a:p>
            <a:pPr marL="742950" lvl="1" indent="-285750">
              <a:buFont typeface="Courier New" panose="02070309020205020404" pitchFamily="49" charset="0"/>
              <a:buChar char="o"/>
            </a:pPr>
            <a:r>
              <a:rPr lang="en-US" dirty="0">
                <a:solidFill>
                  <a:srgbClr val="1F1F1F"/>
                </a:solidFill>
              </a:rPr>
              <a:t>H</a:t>
            </a:r>
            <a:r>
              <a:rPr lang="en-US" b="0" i="0" dirty="0">
                <a:solidFill>
                  <a:srgbClr val="1F1F1F"/>
                </a:solidFill>
                <a:effectLst/>
              </a:rPr>
              <a:t>yperparameter </a:t>
            </a:r>
            <a:r>
              <a:rPr lang="en-US" dirty="0">
                <a:solidFill>
                  <a:srgbClr val="1F1F1F"/>
                </a:solidFill>
              </a:rPr>
              <a:t>O</a:t>
            </a:r>
            <a:r>
              <a:rPr lang="en-US" b="0" i="0" dirty="0">
                <a:solidFill>
                  <a:srgbClr val="1F1F1F"/>
                </a:solidFill>
                <a:effectLst/>
              </a:rPr>
              <a:t>ptimization </a:t>
            </a:r>
          </a:p>
          <a:p>
            <a:pPr marL="742950" lvl="1" indent="-285750">
              <a:buFont typeface="Courier New" panose="02070309020205020404" pitchFamily="49" charset="0"/>
              <a:buChar char="o"/>
            </a:pPr>
            <a:r>
              <a:rPr lang="en-US" dirty="0">
                <a:solidFill>
                  <a:srgbClr val="1F1F1F"/>
                </a:solidFill>
              </a:rPr>
              <a:t>LSTM</a:t>
            </a:r>
          </a:p>
          <a:p>
            <a:pPr marL="742950" lvl="1" indent="-285750">
              <a:buFont typeface="Courier New" panose="02070309020205020404" pitchFamily="49" charset="0"/>
              <a:buChar char="o"/>
            </a:pPr>
            <a:r>
              <a:rPr lang="en-US" b="0" i="0" dirty="0">
                <a:solidFill>
                  <a:srgbClr val="1F1F1F"/>
                </a:solidFill>
                <a:effectLst/>
              </a:rPr>
              <a:t>CNN</a:t>
            </a:r>
          </a:p>
          <a:p>
            <a:pPr marL="742950" lvl="1" indent="-285750">
              <a:buFont typeface="Courier New" panose="02070309020205020404" pitchFamily="49" charset="0"/>
              <a:buChar char="o"/>
            </a:pPr>
            <a:r>
              <a:rPr lang="en-US" dirty="0">
                <a:solidFill>
                  <a:srgbClr val="1F1F1F"/>
                </a:solidFill>
              </a:rPr>
              <a:t>SVM</a:t>
            </a:r>
          </a:p>
        </p:txBody>
      </p:sp>
    </p:spTree>
    <p:extLst>
      <p:ext uri="{BB962C8B-B14F-4D97-AF65-F5344CB8AC3E}">
        <p14:creationId xmlns:p14="http://schemas.microsoft.com/office/powerpoint/2010/main" val="57818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p:nvSpPr>
          <p:cNvPr id="304" name="Rectangle 303">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6" name="Freeform: Shape 305">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08" name="Group 307">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309"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10"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444158"/>
            <a:ext cx="7047923" cy="396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1015535" y="1816225"/>
            <a:ext cx="2671724" cy="2640820"/>
          </a:xfrm>
          <a:prstGeom prst="rect">
            <a:avLst/>
          </a:prstGeom>
        </p:spPr>
        <p:txBody>
          <a:bodyPr spcFirstLastPara="1" vert="horz" lIns="91440" tIns="45720" rIns="91440" bIns="45720" rtlCol="0" anchor="b" anchorCtr="0">
            <a:normAutofit/>
          </a:bodyPr>
          <a:lstStyle/>
          <a:p>
            <a:pPr defTabSz="521208">
              <a:lnSpc>
                <a:spcPct val="90000"/>
              </a:lnSpc>
              <a:spcBef>
                <a:spcPct val="0"/>
              </a:spcBef>
              <a:spcAft>
                <a:spcPts val="342"/>
              </a:spcAft>
              <a:buClr>
                <a:srgbClr val="D313AA"/>
              </a:buClr>
              <a:buSzPts val="3600"/>
            </a:pPr>
            <a:r>
              <a:rPr lang="en-US" sz="2508" b="1" kern="1200">
                <a:solidFill>
                  <a:schemeClr val="tx1"/>
                </a:solidFill>
                <a:latin typeface="+mj-lt"/>
                <a:ea typeface="+mj-ea"/>
                <a:cs typeface="+mj-cs"/>
              </a:rPr>
              <a:t>Hyperparameter Optimization methods</a:t>
            </a:r>
            <a:endParaRPr lang="en-US" sz="2508" b="1" kern="1200">
              <a:solidFill>
                <a:schemeClr val="tx1"/>
              </a:solidFill>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p:txBody>
      </p:sp>
      <p:pic>
        <p:nvPicPr>
          <p:cNvPr id="3" name="Picture 2" descr="A diagram of a model performance&#10;&#10;Description automatically generated">
            <a:extLst>
              <a:ext uri="{FF2B5EF4-FFF2-40B4-BE49-F238E27FC236}">
                <a16:creationId xmlns:a16="http://schemas.microsoft.com/office/drawing/2014/main" id="{075C4183-93F2-D3DE-B08D-6854DA978720}"/>
              </a:ext>
            </a:extLst>
          </p:cNvPr>
          <p:cNvPicPr>
            <a:picLocks noChangeAspect="1"/>
          </p:cNvPicPr>
          <p:nvPr/>
        </p:nvPicPr>
        <p:blipFill>
          <a:blip r:embed="rId3"/>
          <a:stretch>
            <a:fillRect/>
          </a:stretch>
        </p:blipFill>
        <p:spPr>
          <a:xfrm>
            <a:off x="3289744" y="1964623"/>
            <a:ext cx="4401646" cy="2409561"/>
          </a:xfrm>
          <a:prstGeom prst="rect">
            <a:avLst/>
          </a:prstGeom>
        </p:spPr>
      </p:pic>
    </p:spTree>
    <p:extLst>
      <p:ext uri="{BB962C8B-B14F-4D97-AF65-F5344CB8AC3E}">
        <p14:creationId xmlns:p14="http://schemas.microsoft.com/office/powerpoint/2010/main" val="26470213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Hyperparameter Optimization methods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1026" name="Picture 2">
            <a:extLst>
              <a:ext uri="{FF2B5EF4-FFF2-40B4-BE49-F238E27FC236}">
                <a16:creationId xmlns:a16="http://schemas.microsoft.com/office/drawing/2014/main" id="{AF1BF149-0159-4F91-9881-17D341F93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6480" y="3343275"/>
            <a:ext cx="6704166" cy="3398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F1087E8-4C8F-5B34-0D77-FB9C232BB288}"/>
              </a:ext>
            </a:extLst>
          </p:cNvPr>
          <p:cNvSpPr txBox="1"/>
          <p:nvPr/>
        </p:nvSpPr>
        <p:spPr>
          <a:xfrm>
            <a:off x="151353" y="871603"/>
            <a:ext cx="9954671" cy="3908762"/>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400" b="1" dirty="0">
                <a:solidFill>
                  <a:srgbClr val="000000"/>
                </a:solidFill>
              </a:rPr>
              <a:t>Concepts</a:t>
            </a:r>
          </a:p>
          <a:p>
            <a:pPr marL="742950" lvl="1" indent="-285750" rtl="0" fontAlgn="base">
              <a:spcBef>
                <a:spcPts val="0"/>
              </a:spcBef>
              <a:spcAft>
                <a:spcPts val="0"/>
              </a:spcAft>
              <a:buFont typeface="Arial" panose="020B0604020202020204" pitchFamily="34" charset="0"/>
              <a:buChar char="•"/>
            </a:pPr>
            <a:r>
              <a:rPr lang="en-US" sz="2000" dirty="0">
                <a:solidFill>
                  <a:srgbClr val="000000"/>
                </a:solidFill>
              </a:rPr>
              <a:t>Hyperparameters</a:t>
            </a:r>
          </a:p>
          <a:p>
            <a:pPr marL="1143000" lvl="2" indent="-228600" rtl="0" fontAlgn="base">
              <a:spcBef>
                <a:spcPts val="0"/>
              </a:spcBef>
              <a:spcAft>
                <a:spcPts val="0"/>
              </a:spcAft>
              <a:buFont typeface="Arial" panose="020B0604020202020204" pitchFamily="34" charset="0"/>
              <a:buChar char="•"/>
            </a:pPr>
            <a:r>
              <a:rPr lang="en-US" sz="2000" dirty="0">
                <a:solidFill>
                  <a:srgbClr val="000000"/>
                </a:solidFill>
              </a:rPr>
              <a:t>Batch size, Epochs, Dropout rate, Learning Rate, Optimizers</a:t>
            </a:r>
          </a:p>
          <a:p>
            <a:pPr marL="742950" lvl="1" indent="-285750" rtl="0" fontAlgn="base">
              <a:spcBef>
                <a:spcPts val="0"/>
              </a:spcBef>
              <a:spcAft>
                <a:spcPts val="0"/>
              </a:spcAft>
              <a:buFont typeface="Arial" panose="020B0604020202020204" pitchFamily="34" charset="0"/>
              <a:buChar char="•"/>
            </a:pPr>
            <a:r>
              <a:rPr lang="en-US" sz="2000" dirty="0">
                <a:solidFill>
                  <a:srgbClr val="000000"/>
                </a:solidFill>
              </a:rPr>
              <a:t>Cross join</a:t>
            </a:r>
          </a:p>
          <a:p>
            <a:pPr lvl="1" rtl="0" fontAlgn="base">
              <a:spcBef>
                <a:spcPts val="0"/>
              </a:spcBef>
              <a:spcAft>
                <a:spcPts val="0"/>
              </a:spcAft>
            </a:pPr>
            <a:endParaRPr lang="en-US" sz="2000" dirty="0">
              <a:solidFill>
                <a:srgbClr val="000000"/>
              </a:solidFill>
            </a:endParaRPr>
          </a:p>
          <a:p>
            <a:pPr indent="-342900" fontAlgn="base">
              <a:buFont typeface="Arial" panose="020B0604020202020204" pitchFamily="34" charset="0"/>
              <a:buChar char="•"/>
            </a:pPr>
            <a:r>
              <a:rPr lang="en-US" sz="2400" b="1" dirty="0">
                <a:solidFill>
                  <a:srgbClr val="000000"/>
                </a:solidFill>
              </a:rPr>
              <a:t>Optimization methods</a:t>
            </a:r>
          </a:p>
          <a:p>
            <a:pPr marL="1200150" indent="-285750" fontAlgn="base">
              <a:buFont typeface="Arial" panose="020B0604020202020204" pitchFamily="34" charset="0"/>
              <a:buChar char="•"/>
            </a:pPr>
            <a:r>
              <a:rPr lang="en-US" sz="2000" dirty="0">
                <a:solidFill>
                  <a:srgbClr val="000000"/>
                </a:solidFill>
              </a:rPr>
              <a:t>1. Gradient-based optimization</a:t>
            </a:r>
          </a:p>
          <a:p>
            <a:pPr marL="1200150" indent="-285750" fontAlgn="base">
              <a:buFont typeface="Arial" panose="020B0604020202020204" pitchFamily="34" charset="0"/>
              <a:buChar char="•"/>
            </a:pPr>
            <a:r>
              <a:rPr lang="en-US" sz="2000" dirty="0">
                <a:solidFill>
                  <a:srgbClr val="000000"/>
                </a:solidFill>
              </a:rPr>
              <a:t>2. Grid search</a:t>
            </a:r>
          </a:p>
          <a:p>
            <a:pPr marL="1200150" indent="-285750" fontAlgn="base">
              <a:buFont typeface="Arial" panose="020B0604020202020204" pitchFamily="34" charset="0"/>
              <a:buChar char="•"/>
            </a:pPr>
            <a:r>
              <a:rPr lang="en-US" sz="2000" dirty="0">
                <a:solidFill>
                  <a:srgbClr val="000000"/>
                </a:solidFill>
              </a:rPr>
              <a:t>3. Random search</a:t>
            </a:r>
          </a:p>
          <a:p>
            <a:pPr marL="1200150" indent="-285750" fontAlgn="base">
              <a:buFont typeface="Arial" panose="020B0604020202020204" pitchFamily="34" charset="0"/>
              <a:buChar char="•"/>
            </a:pPr>
            <a:r>
              <a:rPr lang="en-US" sz="2000" dirty="0">
                <a:solidFill>
                  <a:srgbClr val="000000"/>
                </a:solidFill>
              </a:rPr>
              <a:t>4. Bayesian optimization</a:t>
            </a:r>
          </a:p>
          <a:p>
            <a:pPr marL="1200150" indent="-285750" fontAlgn="base">
              <a:buFont typeface="Arial" panose="020B0604020202020204" pitchFamily="34" charset="0"/>
              <a:buChar char="•"/>
            </a:pPr>
            <a:r>
              <a:rPr lang="en-US" sz="2000" dirty="0">
                <a:solidFill>
                  <a:srgbClr val="000000"/>
                </a:solidFill>
              </a:rPr>
              <a:t>5. Adaptive search</a:t>
            </a:r>
          </a:p>
          <a:p>
            <a:pPr marL="1200150" indent="-285750" fontAlgn="base">
              <a:buFont typeface="Arial" panose="020B0604020202020204" pitchFamily="34" charset="0"/>
              <a:buChar char="•"/>
            </a:pPr>
            <a:r>
              <a:rPr lang="en-US" sz="2000" dirty="0">
                <a:solidFill>
                  <a:srgbClr val="000000"/>
                </a:solidFill>
              </a:rPr>
              <a:t>6. Early stopping</a:t>
            </a:r>
          </a:p>
        </p:txBody>
      </p:sp>
    </p:spTree>
    <p:extLst>
      <p:ext uri="{BB962C8B-B14F-4D97-AF65-F5344CB8AC3E}">
        <p14:creationId xmlns:p14="http://schemas.microsoft.com/office/powerpoint/2010/main" val="22671312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rtl="0">
              <a:spcBef>
                <a:spcPts val="0"/>
              </a:spcBef>
              <a:spcAft>
                <a:spcPts val="0"/>
              </a:spcAft>
            </a:pPr>
            <a:r>
              <a:rPr lang="en-US" sz="2800" b="1" dirty="0">
                <a:solidFill>
                  <a:srgbClr val="D313AA"/>
                </a:solidFill>
                <a:latin typeface="Times New Roman"/>
                <a:cs typeface="Times New Roman"/>
              </a:rPr>
              <a:t>Parameter </a:t>
            </a:r>
            <a:r>
              <a:rPr lang="en-US" sz="2800" b="1" dirty="0">
                <a:solidFill>
                  <a:srgbClr val="0070C0"/>
                </a:solidFill>
                <a:latin typeface="Times New Roman"/>
                <a:cs typeface="Times New Roman"/>
              </a:rPr>
              <a:t>vs. </a:t>
            </a:r>
            <a:r>
              <a:rPr lang="en-US" sz="2800" b="1" dirty="0">
                <a:solidFill>
                  <a:srgbClr val="D313AA"/>
                </a:solidFill>
                <a:latin typeface="Times New Roman"/>
                <a:cs typeface="Times New Roman"/>
              </a:rPr>
              <a:t>Hyperparameters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1C714D03-2579-C785-54DA-7E0895C6DC50}"/>
              </a:ext>
            </a:extLst>
          </p:cNvPr>
          <p:cNvSpPr txBox="1"/>
          <p:nvPr/>
        </p:nvSpPr>
        <p:spPr>
          <a:xfrm>
            <a:off x="151354" y="871602"/>
            <a:ext cx="11897314" cy="5173852"/>
          </a:xfrm>
          <a:prstGeom prst="rect">
            <a:avLst/>
          </a:prstGeom>
          <a:noFill/>
        </p:spPr>
        <p:txBody>
          <a:bodyPr wrap="square">
            <a:spAutoFit/>
          </a:bodyPr>
          <a:lstStyle/>
          <a:p>
            <a:pPr rtl="0">
              <a:spcBef>
                <a:spcPts val="0"/>
              </a:spcBef>
              <a:spcAft>
                <a:spcPts val="0"/>
              </a:spcAft>
            </a:pPr>
            <a:r>
              <a:rPr lang="en-US" b="1" dirty="0">
                <a:solidFill>
                  <a:srgbClr val="000000"/>
                </a:solidFill>
              </a:rPr>
              <a:t>In Machine Learning: </a:t>
            </a:r>
          </a:p>
          <a:p>
            <a:pPr rtl="0">
              <a:spcBef>
                <a:spcPts val="0"/>
              </a:spcBef>
              <a:spcAft>
                <a:spcPts val="0"/>
              </a:spcAft>
            </a:pPr>
            <a:endParaRPr lang="en-US" b="1" dirty="0">
              <a:solidFill>
                <a:srgbClr val="000000"/>
              </a:solidFill>
            </a:endParaRPr>
          </a:p>
          <a:p>
            <a:pPr marL="285750" indent="-285750" rtl="0" fontAlgn="base">
              <a:spcBef>
                <a:spcPts val="0"/>
              </a:spcBef>
              <a:spcAft>
                <a:spcPts val="0"/>
              </a:spcAft>
              <a:buFont typeface="Arial" panose="020B0604020202020204" pitchFamily="34" charset="0"/>
              <a:buChar char="•"/>
            </a:pPr>
            <a:r>
              <a:rPr lang="en-US" b="1" dirty="0">
                <a:solidFill>
                  <a:srgbClr val="000000"/>
                </a:solidFill>
              </a:rPr>
              <a:t>Parameters</a:t>
            </a:r>
            <a:r>
              <a:rPr lang="en-US" dirty="0">
                <a:solidFill>
                  <a:srgbClr val="000000"/>
                </a:solidFill>
              </a:rPr>
              <a:t> are estimated from data </a:t>
            </a:r>
            <a:r>
              <a:rPr lang="en-US" dirty="0">
                <a:solidFill>
                  <a:srgbClr val="FF0000"/>
                </a:solidFill>
              </a:rPr>
              <a:t>automatically</a:t>
            </a:r>
            <a:r>
              <a:rPr lang="en-US" dirty="0">
                <a:solidFill>
                  <a:srgbClr val="000000"/>
                </a:solidFill>
              </a:rPr>
              <a:t>. (dependent variable)</a:t>
            </a:r>
          </a:p>
          <a:p>
            <a:pPr rtl="0" fontAlgn="base">
              <a:spcBef>
                <a:spcPts val="0"/>
              </a:spcBef>
              <a:spcAft>
                <a:spcPts val="0"/>
              </a:spcAft>
            </a:pPr>
            <a:r>
              <a:rPr lang="en-US" dirty="0">
                <a:solidFill>
                  <a:srgbClr val="000000"/>
                </a:solidFill>
              </a:rPr>
              <a:t>	Examples:</a:t>
            </a:r>
          </a:p>
          <a:p>
            <a:pPr marL="1657350" lvl="3" indent="-285750" fontAlgn="base">
              <a:buFont typeface="Arial" panose="020B0604020202020204" pitchFamily="34" charset="0"/>
              <a:buChar char="•"/>
            </a:pPr>
            <a:r>
              <a:rPr lang="en-US" dirty="0">
                <a:solidFill>
                  <a:srgbClr val="000000"/>
                </a:solidFill>
              </a:rPr>
              <a:t>Beta(s)                  in   linear/logistic regression</a:t>
            </a:r>
          </a:p>
          <a:p>
            <a:pPr marL="1657350" lvl="3" indent="-285750" fontAlgn="base">
              <a:buFont typeface="Arial" panose="020B0604020202020204" pitchFamily="34" charset="0"/>
              <a:buChar char="•"/>
            </a:pPr>
            <a:r>
              <a:rPr lang="en-US" dirty="0">
                <a:solidFill>
                  <a:srgbClr val="000000"/>
                </a:solidFill>
              </a:rPr>
              <a:t>support vectors   in   SVM</a:t>
            </a:r>
          </a:p>
          <a:p>
            <a:pPr marL="1657350" lvl="3" indent="-285750" fontAlgn="base">
              <a:buFont typeface="Arial" panose="020B0604020202020204" pitchFamily="34" charset="0"/>
              <a:buChar char="•"/>
            </a:pPr>
            <a:r>
              <a:rPr lang="en-US" dirty="0">
                <a:solidFill>
                  <a:srgbClr val="000000"/>
                </a:solidFill>
              </a:rPr>
              <a:t>weights                 in   NN</a:t>
            </a:r>
          </a:p>
          <a:p>
            <a:pPr marL="914400" rtl="0" fontAlgn="base">
              <a:spcBef>
                <a:spcPts val="0"/>
              </a:spcBef>
              <a:spcAft>
                <a:spcPts val="0"/>
              </a:spcAft>
            </a:pPr>
            <a:endParaRPr lang="en-US" dirty="0">
              <a:solidFill>
                <a:srgbClr val="000000"/>
              </a:solidFill>
            </a:endParaRPr>
          </a:p>
          <a:p>
            <a:pPr marL="285750" indent="-285750" rtl="0" fontAlgn="base">
              <a:spcBef>
                <a:spcPts val="0"/>
              </a:spcBef>
              <a:spcAft>
                <a:spcPts val="0"/>
              </a:spcAft>
              <a:buFont typeface="Arial" panose="020B0604020202020204" pitchFamily="34" charset="0"/>
              <a:buChar char="•"/>
            </a:pPr>
            <a:r>
              <a:rPr lang="en-US" b="1" dirty="0">
                <a:solidFill>
                  <a:srgbClr val="000000"/>
                </a:solidFill>
              </a:rPr>
              <a:t>Hyperparameters</a:t>
            </a:r>
            <a:r>
              <a:rPr lang="en-US" dirty="0">
                <a:solidFill>
                  <a:srgbClr val="000000"/>
                </a:solidFill>
              </a:rPr>
              <a:t> are set </a:t>
            </a:r>
            <a:r>
              <a:rPr lang="en-US" dirty="0">
                <a:solidFill>
                  <a:srgbClr val="0070C0"/>
                </a:solidFill>
              </a:rPr>
              <a:t>manually</a:t>
            </a:r>
            <a:r>
              <a:rPr lang="en-US" dirty="0">
                <a:solidFill>
                  <a:srgbClr val="000000"/>
                </a:solidFill>
              </a:rPr>
              <a:t> and are used in processes to help estimate model parameters. (</a:t>
            </a:r>
            <a:r>
              <a:rPr lang="en-US" u="sng" dirty="0">
                <a:solidFill>
                  <a:srgbClr val="000000"/>
                </a:solidFill>
              </a:rPr>
              <a:t>independent variable</a:t>
            </a:r>
            <a:r>
              <a:rPr lang="en-US" dirty="0">
                <a:solidFill>
                  <a:srgbClr val="000000"/>
                </a:solidFill>
              </a:rPr>
              <a:t>)</a:t>
            </a:r>
          </a:p>
          <a:p>
            <a:pPr rtl="0" fontAlgn="base">
              <a:spcBef>
                <a:spcPts val="0"/>
              </a:spcBef>
              <a:spcAft>
                <a:spcPts val="0"/>
              </a:spcAft>
            </a:pPr>
            <a:r>
              <a:rPr lang="en-US" dirty="0">
                <a:solidFill>
                  <a:srgbClr val="000000"/>
                </a:solidFill>
              </a:rPr>
              <a:t>	Examples:</a:t>
            </a:r>
          </a:p>
          <a:p>
            <a:pPr marL="1657350" lvl="3" indent="-285750" fontAlgn="base">
              <a:buFont typeface="Arial" panose="020B0604020202020204" pitchFamily="34" charset="0"/>
              <a:buChar char="•"/>
            </a:pPr>
            <a:r>
              <a:rPr lang="en-US" dirty="0">
                <a:solidFill>
                  <a:srgbClr val="000000"/>
                </a:solidFill>
              </a:rPr>
              <a:t>k                       in   KNN</a:t>
            </a:r>
          </a:p>
          <a:p>
            <a:pPr marL="1657350" lvl="3" indent="-285750" fontAlgn="base">
              <a:buFont typeface="Arial" panose="020B0604020202020204" pitchFamily="34" charset="0"/>
              <a:buChar char="•"/>
            </a:pPr>
            <a:r>
              <a:rPr lang="en-US" dirty="0">
                <a:solidFill>
                  <a:srgbClr val="000000"/>
                </a:solidFill>
              </a:rPr>
              <a:t>C and sigma    in   SVM</a:t>
            </a:r>
          </a:p>
          <a:p>
            <a:pPr marL="1657350" lvl="3" indent="-285750" fontAlgn="base">
              <a:buFont typeface="Arial" panose="020B0604020202020204" pitchFamily="34" charset="0"/>
              <a:buChar char="•"/>
            </a:pPr>
            <a:r>
              <a:rPr lang="en-US" dirty="0">
                <a:solidFill>
                  <a:srgbClr val="000000"/>
                </a:solidFill>
              </a:rPr>
              <a:t>learning rate   in   NN</a:t>
            </a:r>
          </a:p>
          <a:p>
            <a:pPr algn="just" rtl="0">
              <a:spcBef>
                <a:spcPts val="0"/>
              </a:spcBef>
              <a:spcAft>
                <a:spcPts val="0"/>
              </a:spcAft>
            </a:pPr>
            <a:endParaRPr lang="en-US" dirty="0">
              <a:solidFill>
                <a:srgbClr val="000000"/>
              </a:solidFill>
            </a:endParaRPr>
          </a:p>
          <a:p>
            <a:pPr algn="just" rtl="0">
              <a:lnSpc>
                <a:spcPct val="150000"/>
              </a:lnSpc>
              <a:spcBef>
                <a:spcPts val="0"/>
              </a:spcBef>
              <a:spcAft>
                <a:spcPts val="0"/>
              </a:spcAft>
            </a:pPr>
            <a:r>
              <a:rPr lang="en-US" b="1" dirty="0">
                <a:solidFill>
                  <a:srgbClr val="000000"/>
                </a:solidFill>
              </a:rPr>
              <a:t>Do not confuse this nominal similarity:</a:t>
            </a:r>
          </a:p>
          <a:p>
            <a:pPr algn="just" rtl="0">
              <a:lnSpc>
                <a:spcPct val="150000"/>
              </a:lnSpc>
              <a:spcBef>
                <a:spcPts val="0"/>
              </a:spcBef>
              <a:spcAft>
                <a:spcPts val="0"/>
              </a:spcAft>
            </a:pPr>
            <a:r>
              <a:rPr lang="en-US" b="1" dirty="0">
                <a:solidFill>
                  <a:srgbClr val="000000"/>
                </a:solidFill>
              </a:rPr>
              <a:t>In Statistics</a:t>
            </a:r>
            <a:r>
              <a:rPr lang="en-US" dirty="0">
                <a:solidFill>
                  <a:srgbClr val="000000"/>
                </a:solidFill>
              </a:rPr>
              <a:t>: Like the Gaussian distribution parameters (mean (mu) and standard deviation (sigma)). </a:t>
            </a:r>
          </a:p>
          <a:p>
            <a:pPr algn="just" rtl="0">
              <a:lnSpc>
                <a:spcPct val="150000"/>
              </a:lnSpc>
              <a:spcBef>
                <a:spcPts val="0"/>
              </a:spcBef>
              <a:spcAft>
                <a:spcPts val="0"/>
              </a:spcAft>
            </a:pPr>
            <a:r>
              <a:rPr lang="en-US" b="1" dirty="0">
                <a:solidFill>
                  <a:srgbClr val="000000"/>
                </a:solidFill>
              </a:rPr>
              <a:t>In Programming</a:t>
            </a:r>
            <a:r>
              <a:rPr lang="en-US" dirty="0">
                <a:solidFill>
                  <a:srgbClr val="000000"/>
                </a:solidFill>
              </a:rPr>
              <a:t>: You may pass a parameter to a function. </a:t>
            </a:r>
          </a:p>
        </p:txBody>
      </p:sp>
      <p:sp>
        <p:nvSpPr>
          <p:cNvPr id="6" name="TextBox 5">
            <a:extLst>
              <a:ext uri="{FF2B5EF4-FFF2-40B4-BE49-F238E27FC236}">
                <a16:creationId xmlns:a16="http://schemas.microsoft.com/office/drawing/2014/main" id="{546659F8-60CD-7AA4-8338-9E48C7AC3360}"/>
              </a:ext>
            </a:extLst>
          </p:cNvPr>
          <p:cNvSpPr txBox="1"/>
          <p:nvPr/>
        </p:nvSpPr>
        <p:spPr>
          <a:xfrm>
            <a:off x="151354" y="6374217"/>
            <a:ext cx="11663657" cy="523220"/>
          </a:xfrm>
          <a:prstGeom prst="rect">
            <a:avLst/>
          </a:prstGeom>
          <a:noFill/>
        </p:spPr>
        <p:txBody>
          <a:bodyPr wrap="square">
            <a:spAutoFit/>
          </a:bodyPr>
          <a:lstStyle/>
          <a:p>
            <a:pPr rtl="0">
              <a:spcBef>
                <a:spcPts val="0"/>
              </a:spcBef>
              <a:spcAft>
                <a:spcPts val="0"/>
              </a:spcAft>
            </a:pPr>
            <a:r>
              <a:rPr lang="en-US" b="1" i="0" u="none" strike="noStrike" dirty="0">
                <a:solidFill>
                  <a:srgbClr val="000000"/>
                </a:solidFill>
                <a:effectLst/>
              </a:rPr>
              <a:t>Ref</a:t>
            </a:r>
            <a:r>
              <a:rPr lang="en-US" b="0" i="0" u="none" strike="noStrike" dirty="0">
                <a:solidFill>
                  <a:srgbClr val="000000"/>
                </a:solidFill>
                <a:effectLst/>
              </a:rPr>
              <a:t>: </a:t>
            </a:r>
            <a:r>
              <a:rPr lang="en-US" sz="1800" b="0" i="0" u="sng" strike="noStrike" dirty="0">
                <a:solidFill>
                  <a:srgbClr val="0070C0"/>
                </a:solidFill>
                <a:effectLst/>
                <a:hlinkClick r:id="rId4">
                  <a:extLst>
                    <a:ext uri="{A12FA001-AC4F-418D-AE19-62706E023703}">
                      <ahyp:hlinkClr xmlns:ahyp="http://schemas.microsoft.com/office/drawing/2018/hyperlinkcolor" val="tx"/>
                    </a:ext>
                  </a:extLst>
                </a:hlinkClick>
              </a:rPr>
              <a:t>https://machinelearningmastery.com/difference-between-a-parameter-and-a-hyperparameter/</a:t>
            </a:r>
            <a:r>
              <a:rPr lang="en-US" sz="1800" b="0" i="0" u="none" strike="noStrike" dirty="0">
                <a:solidFill>
                  <a:srgbClr val="0070C0"/>
                </a:solidFill>
                <a:effectLst/>
              </a:rPr>
              <a:t>  </a:t>
            </a:r>
            <a:r>
              <a:rPr lang="en-US" sz="2800" b="0" i="0" u="none" strike="noStrike" dirty="0">
                <a:solidFill>
                  <a:srgbClr val="0070C0"/>
                </a:solidFill>
                <a:effectLst/>
              </a:rPr>
              <a:t>   </a:t>
            </a:r>
            <a:endParaRPr lang="en-US" b="0" dirty="0">
              <a:solidFill>
                <a:srgbClr val="0070C0"/>
              </a:solidFill>
              <a:effectLst/>
            </a:endParaRPr>
          </a:p>
        </p:txBody>
      </p:sp>
      <p:sp>
        <p:nvSpPr>
          <p:cNvPr id="8" name="Google Shape;459;p52">
            <a:extLst>
              <a:ext uri="{FF2B5EF4-FFF2-40B4-BE49-F238E27FC236}">
                <a16:creationId xmlns:a16="http://schemas.microsoft.com/office/drawing/2014/main" id="{58B0F32A-03BF-DC5E-2973-30B9BD485F0D}"/>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36193891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Hyperparameters in neural networks</a:t>
            </a:r>
            <a:endParaRPr lang="en-US"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3BE2326-8D2C-272A-A383-52CF7F02F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871602"/>
            <a:ext cx="8106498" cy="26354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9441F8-33DA-9A4D-7097-9ECDAA50BA52}"/>
              </a:ext>
            </a:extLst>
          </p:cNvPr>
          <p:cNvSpPr txBox="1"/>
          <p:nvPr/>
        </p:nvSpPr>
        <p:spPr>
          <a:xfrm>
            <a:off x="143332" y="3664334"/>
            <a:ext cx="5855368" cy="3077766"/>
          </a:xfrm>
          <a:prstGeom prst="rect">
            <a:avLst/>
          </a:prstGeom>
          <a:noFill/>
        </p:spPr>
        <p:txBody>
          <a:bodyPr wrap="square">
            <a:spAutoFit/>
          </a:bodyPr>
          <a:lstStyle/>
          <a:p>
            <a:pPr algn="just" rtl="0">
              <a:spcBef>
                <a:spcPts val="1000"/>
              </a:spcBef>
              <a:spcAft>
                <a:spcPts val="1000"/>
              </a:spcAft>
            </a:pPr>
            <a:r>
              <a:rPr lang="en-US" sz="1600" b="1" dirty="0">
                <a:solidFill>
                  <a:srgbClr val="000000"/>
                </a:solidFill>
              </a:rPr>
              <a:t>Batch size</a:t>
            </a:r>
            <a:r>
              <a:rPr lang="en-US" sz="1600" dirty="0">
                <a:solidFill>
                  <a:srgbClr val="000000"/>
                </a:solidFill>
              </a:rPr>
              <a:t>:  The number of training examples utilized in one </a:t>
            </a:r>
            <a:r>
              <a:rPr lang="en-US" sz="1600" dirty="0">
                <a:solidFill>
                  <a:srgbClr val="0070C0"/>
                </a:solidFill>
                <a:hlinkClick r:id="rId5">
                  <a:extLst>
                    <a:ext uri="{A12FA001-AC4F-418D-AE19-62706E023703}">
                      <ahyp:hlinkClr xmlns:ahyp="http://schemas.microsoft.com/office/drawing/2018/hyperlinkcolor" val="tx"/>
                    </a:ext>
                  </a:extLst>
                </a:hlinkClick>
              </a:rPr>
              <a:t>iteration</a:t>
            </a:r>
            <a:r>
              <a:rPr lang="en-US" sz="1600" dirty="0">
                <a:solidFill>
                  <a:srgbClr val="000000"/>
                </a:solidFill>
              </a:rPr>
              <a:t> (The number of batches = The number of times the algorithm's parameters are updated).</a:t>
            </a:r>
          </a:p>
          <a:p>
            <a:pPr algn="just" rtl="0">
              <a:spcBef>
                <a:spcPts val="1000"/>
              </a:spcBef>
              <a:spcAft>
                <a:spcPts val="1000"/>
              </a:spcAft>
            </a:pPr>
            <a:r>
              <a:rPr lang="en-US" sz="1600" b="1" dirty="0">
                <a:solidFill>
                  <a:srgbClr val="000000"/>
                </a:solidFill>
              </a:rPr>
              <a:t>Epochs</a:t>
            </a:r>
            <a:r>
              <a:rPr lang="en-US" sz="1600" dirty="0">
                <a:solidFill>
                  <a:srgbClr val="000000"/>
                </a:solidFill>
              </a:rPr>
              <a:t>: Indicates the number of passes of the entire training dataset the machine learning algorithm has completed.</a:t>
            </a:r>
          </a:p>
          <a:p>
            <a:pPr algn="just" rtl="0">
              <a:spcBef>
                <a:spcPts val="1000"/>
              </a:spcBef>
              <a:spcAft>
                <a:spcPts val="1000"/>
              </a:spcAft>
            </a:pPr>
            <a:r>
              <a:rPr lang="en-US" sz="1600" b="1" dirty="0">
                <a:solidFill>
                  <a:srgbClr val="000000"/>
                </a:solidFill>
              </a:rPr>
              <a:t>Embedding dim</a:t>
            </a:r>
            <a:r>
              <a:rPr lang="en-US" sz="1600" dirty="0">
                <a:solidFill>
                  <a:srgbClr val="000000"/>
                </a:solidFill>
              </a:rPr>
              <a:t>: The number of columns of the embedding layer which represents words as numbers.</a:t>
            </a:r>
          </a:p>
          <a:p>
            <a:pPr algn="just" rtl="0">
              <a:spcBef>
                <a:spcPts val="1000"/>
              </a:spcBef>
              <a:spcAft>
                <a:spcPts val="1000"/>
              </a:spcAft>
            </a:pPr>
            <a:r>
              <a:rPr lang="en-US" sz="1600" b="1" dirty="0">
                <a:solidFill>
                  <a:srgbClr val="000000"/>
                </a:solidFill>
              </a:rPr>
              <a:t>Hidden size</a:t>
            </a:r>
            <a:r>
              <a:rPr lang="en-US" sz="1600" dirty="0">
                <a:solidFill>
                  <a:srgbClr val="000000"/>
                </a:solidFill>
              </a:rPr>
              <a:t>: The number of hidden neurons which it should be between the size of the input layer and the size of the output layer.</a:t>
            </a:r>
          </a:p>
        </p:txBody>
      </p:sp>
      <p:sp>
        <p:nvSpPr>
          <p:cNvPr id="5" name="TextBox 4">
            <a:extLst>
              <a:ext uri="{FF2B5EF4-FFF2-40B4-BE49-F238E27FC236}">
                <a16:creationId xmlns:a16="http://schemas.microsoft.com/office/drawing/2014/main" id="{D111B7A0-1ED3-471F-F76B-90A7E57539CC}"/>
              </a:ext>
            </a:extLst>
          </p:cNvPr>
          <p:cNvSpPr txBox="1"/>
          <p:nvPr/>
        </p:nvSpPr>
        <p:spPr>
          <a:xfrm>
            <a:off x="6193300" y="3664334"/>
            <a:ext cx="5855368" cy="2082621"/>
          </a:xfrm>
          <a:prstGeom prst="rect">
            <a:avLst/>
          </a:prstGeom>
          <a:noFill/>
        </p:spPr>
        <p:txBody>
          <a:bodyPr wrap="square">
            <a:spAutoFit/>
          </a:bodyPr>
          <a:lstStyle/>
          <a:p>
            <a:pPr algn="just" rtl="0">
              <a:spcBef>
                <a:spcPts val="1000"/>
              </a:spcBef>
              <a:spcAft>
                <a:spcPts val="1000"/>
              </a:spcAft>
            </a:pPr>
            <a:r>
              <a:rPr lang="en-US" sz="1600" b="1" dirty="0">
                <a:solidFill>
                  <a:srgbClr val="000000"/>
                </a:solidFill>
              </a:rPr>
              <a:t>Dropout rate</a:t>
            </a:r>
            <a:r>
              <a:rPr lang="en-US" sz="1600" dirty="0">
                <a:solidFill>
                  <a:srgbClr val="000000"/>
                </a:solidFill>
              </a:rPr>
              <a:t>: A regularization technique for reducing overfitting in artificial neural networks by turning off a portion of the nodes (In other words   not to update a portion of weights).</a:t>
            </a:r>
          </a:p>
          <a:p>
            <a:pPr algn="just" rtl="0">
              <a:spcBef>
                <a:spcPts val="1000"/>
              </a:spcBef>
              <a:spcAft>
                <a:spcPts val="1000"/>
              </a:spcAft>
            </a:pPr>
            <a:r>
              <a:rPr lang="en-US" sz="1600" b="1" dirty="0">
                <a:solidFill>
                  <a:srgbClr val="000000"/>
                </a:solidFill>
              </a:rPr>
              <a:t>Learning rate</a:t>
            </a:r>
            <a:r>
              <a:rPr lang="en-US" sz="1600" dirty="0">
                <a:solidFill>
                  <a:srgbClr val="000000"/>
                </a:solidFill>
              </a:rPr>
              <a:t>: Determines the step size at each iteration while moving toward a minimum of a loss function.</a:t>
            </a:r>
          </a:p>
          <a:p>
            <a:pPr algn="just" rtl="0">
              <a:spcBef>
                <a:spcPts val="1000"/>
              </a:spcBef>
              <a:spcAft>
                <a:spcPts val="1000"/>
              </a:spcAft>
            </a:pPr>
            <a:r>
              <a:rPr lang="en-US" sz="1600" b="1" dirty="0">
                <a:solidFill>
                  <a:srgbClr val="000000"/>
                </a:solidFill>
              </a:rPr>
              <a:t>Optimizer</a:t>
            </a:r>
            <a:r>
              <a:rPr lang="en-US" sz="1600" dirty="0">
                <a:solidFill>
                  <a:srgbClr val="000000"/>
                </a:solidFill>
              </a:rPr>
              <a:t>: An algorithm to optimize gradient descent.</a:t>
            </a:r>
            <a:endParaRPr lang="en-US" dirty="0"/>
          </a:p>
        </p:txBody>
      </p:sp>
    </p:spTree>
    <p:extLst>
      <p:ext uri="{BB962C8B-B14F-4D97-AF65-F5344CB8AC3E}">
        <p14:creationId xmlns:p14="http://schemas.microsoft.com/office/powerpoint/2010/main" val="5433211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Batch size, iterations, epochs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3080" name="Picture 8">
            <a:extLst>
              <a:ext uri="{FF2B5EF4-FFF2-40B4-BE49-F238E27FC236}">
                <a16:creationId xmlns:a16="http://schemas.microsoft.com/office/drawing/2014/main" id="{43C9273F-D356-4FE9-CBD4-E8B275E65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871602"/>
            <a:ext cx="5254836" cy="494896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064F329-24B4-6BDC-D824-2514FB21E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6247" y="866382"/>
            <a:ext cx="4287086" cy="233628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28530DF0-7D3D-6DDC-15E5-952E4AA3DC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5252" y="3202669"/>
            <a:ext cx="1199772" cy="29409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E46EA1-1B5C-9E1B-6FF9-A0DA3817F835}"/>
              </a:ext>
            </a:extLst>
          </p:cNvPr>
          <p:cNvSpPr txBox="1"/>
          <p:nvPr/>
        </p:nvSpPr>
        <p:spPr>
          <a:xfrm>
            <a:off x="8996362" y="3202670"/>
            <a:ext cx="3076970" cy="3539430"/>
          </a:xfrm>
          <a:prstGeom prst="rect">
            <a:avLst/>
          </a:prstGeom>
          <a:noFill/>
        </p:spPr>
        <p:txBody>
          <a:bodyPr wrap="square">
            <a:spAutoFit/>
          </a:bodyPr>
          <a:lstStyle/>
          <a:p>
            <a:pPr rtl="0">
              <a:spcBef>
                <a:spcPts val="0"/>
              </a:spcBef>
              <a:spcAft>
                <a:spcPts val="0"/>
              </a:spcAft>
            </a:pPr>
            <a:r>
              <a:rPr lang="en-US" sz="1600" b="1" dirty="0">
                <a:solidFill>
                  <a:srgbClr val="000000"/>
                </a:solidFill>
              </a:rPr>
              <a:t>Epoch: </a:t>
            </a:r>
          </a:p>
          <a:p>
            <a:pPr rtl="0">
              <a:spcBef>
                <a:spcPts val="0"/>
              </a:spcBef>
              <a:spcAft>
                <a:spcPts val="0"/>
              </a:spcAft>
            </a:pPr>
            <a:r>
              <a:rPr lang="en-US" sz="1600" dirty="0">
                <a:solidFill>
                  <a:srgbClr val="000000"/>
                </a:solidFill>
              </a:rPr>
              <a:t>The number of practicing the painting.</a:t>
            </a:r>
          </a:p>
          <a:p>
            <a:pPr rtl="0">
              <a:spcBef>
                <a:spcPts val="0"/>
              </a:spcBef>
              <a:spcAft>
                <a:spcPts val="0"/>
              </a:spcAft>
            </a:pPr>
            <a:br>
              <a:rPr lang="en-US" sz="1600" dirty="0">
                <a:solidFill>
                  <a:srgbClr val="000000"/>
                </a:solidFill>
              </a:rPr>
            </a:br>
            <a:r>
              <a:rPr lang="en-US" sz="1600" b="1" dirty="0">
                <a:solidFill>
                  <a:srgbClr val="000000"/>
                </a:solidFill>
              </a:rPr>
              <a:t>Pros:</a:t>
            </a:r>
          </a:p>
          <a:p>
            <a:pPr rtl="0">
              <a:spcBef>
                <a:spcPts val="0"/>
              </a:spcBef>
              <a:spcAft>
                <a:spcPts val="0"/>
              </a:spcAft>
            </a:pPr>
            <a:r>
              <a:rPr lang="en-US" sz="1600" dirty="0">
                <a:solidFill>
                  <a:srgbClr val="000000"/>
                </a:solidFill>
              </a:rPr>
              <a:t>Improve the accuracy = improve the painting</a:t>
            </a:r>
          </a:p>
          <a:p>
            <a:pPr rtl="0">
              <a:spcBef>
                <a:spcPts val="0"/>
              </a:spcBef>
              <a:spcAft>
                <a:spcPts val="0"/>
              </a:spcAft>
            </a:pPr>
            <a:br>
              <a:rPr lang="en-US" sz="1600" dirty="0">
                <a:solidFill>
                  <a:srgbClr val="000000"/>
                </a:solidFill>
              </a:rPr>
            </a:br>
            <a:r>
              <a:rPr lang="en-US" sz="1600" b="1" dirty="0">
                <a:solidFill>
                  <a:srgbClr val="000000"/>
                </a:solidFill>
              </a:rPr>
              <a:t>Cons:</a:t>
            </a:r>
          </a:p>
          <a:p>
            <a:pPr rtl="0">
              <a:spcBef>
                <a:spcPts val="0"/>
              </a:spcBef>
              <a:spcAft>
                <a:spcPts val="0"/>
              </a:spcAft>
            </a:pPr>
            <a:r>
              <a:rPr lang="en-US" sz="1600" dirty="0">
                <a:solidFill>
                  <a:srgbClr val="000000"/>
                </a:solidFill>
              </a:rPr>
              <a:t>- Computational cost = Artist salary</a:t>
            </a:r>
          </a:p>
          <a:p>
            <a:pPr rtl="0">
              <a:spcBef>
                <a:spcPts val="0"/>
              </a:spcBef>
              <a:spcAft>
                <a:spcPts val="0"/>
              </a:spcAft>
            </a:pPr>
            <a:br>
              <a:rPr lang="en-US" sz="1600" dirty="0">
                <a:solidFill>
                  <a:srgbClr val="000000"/>
                </a:solidFill>
              </a:rPr>
            </a:br>
            <a:r>
              <a:rPr lang="en-US" sz="1600" dirty="0">
                <a:solidFill>
                  <a:srgbClr val="000000"/>
                </a:solidFill>
              </a:rPr>
              <a:t>- Overfitting: Learning one kind of tree well but not experienced on the other trees.</a:t>
            </a:r>
          </a:p>
        </p:txBody>
      </p:sp>
      <p:sp>
        <p:nvSpPr>
          <p:cNvPr id="6" name="TextBox 5">
            <a:extLst>
              <a:ext uri="{FF2B5EF4-FFF2-40B4-BE49-F238E27FC236}">
                <a16:creationId xmlns:a16="http://schemas.microsoft.com/office/drawing/2014/main" id="{038EA7AD-9114-B3E2-433D-99DB11420399}"/>
              </a:ext>
            </a:extLst>
          </p:cNvPr>
          <p:cNvSpPr txBox="1"/>
          <p:nvPr/>
        </p:nvSpPr>
        <p:spPr>
          <a:xfrm>
            <a:off x="151354" y="5911103"/>
            <a:ext cx="6181724" cy="830997"/>
          </a:xfrm>
          <a:prstGeom prst="rect">
            <a:avLst/>
          </a:prstGeom>
          <a:noFill/>
        </p:spPr>
        <p:txBody>
          <a:bodyPr wrap="square">
            <a:spAutoFit/>
          </a:bodyPr>
          <a:lstStyle/>
          <a:p>
            <a:pPr rtl="0">
              <a:spcBef>
                <a:spcPts val="0"/>
              </a:spcBef>
              <a:spcAft>
                <a:spcPts val="0"/>
              </a:spcAft>
            </a:pPr>
            <a:r>
              <a:rPr lang="en-US" sz="1600" b="1" dirty="0">
                <a:solidFill>
                  <a:srgbClr val="000000"/>
                </a:solidFill>
              </a:rPr>
              <a:t>Batch size: </a:t>
            </a:r>
          </a:p>
          <a:p>
            <a:pPr indent="457200" rtl="0">
              <a:spcBef>
                <a:spcPts val="0"/>
              </a:spcBef>
              <a:spcAft>
                <a:spcPts val="0"/>
              </a:spcAft>
            </a:pPr>
            <a:r>
              <a:rPr lang="en-US" sz="1600" dirty="0">
                <a:solidFill>
                  <a:srgbClr val="000000"/>
                </a:solidFill>
              </a:rPr>
              <a:t>The number of English words we can memorize every day. </a:t>
            </a:r>
          </a:p>
          <a:p>
            <a:pPr indent="457200" rtl="0">
              <a:spcBef>
                <a:spcPts val="0"/>
              </a:spcBef>
              <a:spcAft>
                <a:spcPts val="0"/>
              </a:spcAft>
            </a:pPr>
            <a:r>
              <a:rPr lang="en-US" sz="1600" dirty="0">
                <a:solidFill>
                  <a:srgbClr val="000000"/>
                </a:solidFill>
              </a:rPr>
              <a:t>(words=6, batch size=2, iteration=3)</a:t>
            </a:r>
          </a:p>
        </p:txBody>
      </p:sp>
    </p:spTree>
    <p:extLst>
      <p:ext uri="{BB962C8B-B14F-4D97-AF65-F5344CB8AC3E}">
        <p14:creationId xmlns:p14="http://schemas.microsoft.com/office/powerpoint/2010/main" val="140527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143333"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fa-IR" sz="2933" b="1">
                <a:solidFill>
                  <a:srgbClr val="D313AA"/>
                </a:solidFill>
                <a:latin typeface="Times New Roman"/>
                <a:ea typeface="Times New Roman"/>
                <a:cs typeface="Times New Roman"/>
                <a:sym typeface="Times New Roman"/>
              </a:rPr>
              <a:t>Physics-Informed Machine Learning</a:t>
            </a:r>
            <a:endParaRPr sz="2933" b="1">
              <a:solidFill>
                <a:srgbClr val="3530F4"/>
              </a:solidFill>
              <a:latin typeface="Lobster"/>
              <a:ea typeface="Lobster"/>
              <a:cs typeface="Lobster"/>
              <a:sym typeface="Lobster"/>
            </a:endParaRPr>
          </a:p>
        </p:txBody>
      </p:sp>
      <p:sp>
        <p:nvSpPr>
          <p:cNvPr id="151" name="Google Shape;151;p20"/>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152" name="Google Shape;152;p20"/>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fa-IR" sz="2933" b="1">
                <a:solidFill>
                  <a:schemeClr val="dk1"/>
                </a:solidFill>
              </a:rPr>
              <a:t>3</a:t>
            </a:r>
            <a:endParaRPr sz="2933" b="1">
              <a:solidFill>
                <a:schemeClr val="dk1"/>
              </a:solidFill>
              <a:latin typeface="Arial"/>
              <a:ea typeface="Arial"/>
              <a:cs typeface="Arial"/>
              <a:sym typeface="Arial"/>
            </a:endParaRPr>
          </a:p>
        </p:txBody>
      </p:sp>
      <p:pic>
        <p:nvPicPr>
          <p:cNvPr id="153" name="Google Shape;153;p20"/>
          <p:cNvPicPr preferRelativeResize="0"/>
          <p:nvPr/>
        </p:nvPicPr>
        <p:blipFill>
          <a:blip r:embed="rId4">
            <a:alphaModFix/>
          </a:blip>
          <a:stretch>
            <a:fillRect/>
          </a:stretch>
        </p:blipFill>
        <p:spPr>
          <a:xfrm>
            <a:off x="766047" y="871634"/>
            <a:ext cx="10659919" cy="589206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rPr>
              <a:t>Cross</a:t>
            </a:r>
            <a:r>
              <a:rPr lang="en-US" sz="1800" b="1" i="0" u="none" strike="noStrike" dirty="0">
                <a:solidFill>
                  <a:srgbClr val="D313AA"/>
                </a:solidFill>
                <a:effectLst/>
                <a:latin typeface="Times New Roman" panose="02020603050405020304" pitchFamily="18" charset="0"/>
              </a:rPr>
              <a:t> </a:t>
            </a:r>
            <a:r>
              <a:rPr lang="en-US" sz="2800" b="1" dirty="0">
                <a:solidFill>
                  <a:srgbClr val="D313AA"/>
                </a:solidFill>
                <a:latin typeface="Times New Roman" panose="02020603050405020304" pitchFamily="18" charset="0"/>
              </a:rPr>
              <a:t>join</a:t>
            </a:r>
            <a:endParaRPr sz="2800" b="1" dirty="0">
              <a:solidFill>
                <a:srgbClr val="D313AA"/>
              </a:solidFill>
              <a:latin typeface="Times New Roman" panose="02020603050405020304" pitchFamily="18" charset="0"/>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4098" name="Picture 2">
            <a:extLst>
              <a:ext uri="{FF2B5EF4-FFF2-40B4-BE49-F238E27FC236}">
                <a16:creationId xmlns:a16="http://schemas.microsoft.com/office/drawing/2014/main" id="{18F5C69C-669C-BF35-740D-E60777558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871602"/>
            <a:ext cx="284797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E46E3F9-95CD-40E7-9CB0-1BB8221C48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54" y="2866179"/>
            <a:ext cx="11921978" cy="38759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A85F77CF-3EB4-5D53-C9FB-8F905F5137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3" t="13887" r="-853" b="14539"/>
          <a:stretch/>
        </p:blipFill>
        <p:spPr bwMode="auto">
          <a:xfrm>
            <a:off x="8472612" y="871602"/>
            <a:ext cx="1553952" cy="867607"/>
          </a:xfrm>
          <a:prstGeom prst="rect">
            <a:avLst/>
          </a:prstGeom>
          <a:noFill/>
          <a:extLst>
            <a:ext uri="{909E8E84-426E-40DD-AFC4-6F175D3DCCD1}">
              <a14:hiddenFill xmlns:a14="http://schemas.microsoft.com/office/drawing/2010/main">
                <a:solidFill>
                  <a:srgbClr val="FFFFFF"/>
                </a:solidFill>
              </a14:hiddenFill>
            </a:ext>
          </a:extLst>
        </p:spPr>
      </p:pic>
      <p:sp>
        <p:nvSpPr>
          <p:cNvPr id="2" name="Callout: Down Arrow 1">
            <a:extLst>
              <a:ext uri="{FF2B5EF4-FFF2-40B4-BE49-F238E27FC236}">
                <a16:creationId xmlns:a16="http://schemas.microsoft.com/office/drawing/2014/main" id="{7E92C3FA-809F-3B16-8BCF-55A65CBB65D7}"/>
              </a:ext>
            </a:extLst>
          </p:cNvPr>
          <p:cNvSpPr/>
          <p:nvPr/>
        </p:nvSpPr>
        <p:spPr>
          <a:xfrm>
            <a:off x="8309811" y="1824860"/>
            <a:ext cx="3441032" cy="1041320"/>
          </a:xfrm>
          <a:prstGeom prst="downArrowCallout">
            <a:avLst/>
          </a:prstGeom>
          <a:solidFill>
            <a:schemeClr val="accent4">
              <a:lumMod val="20000"/>
              <a:lumOff val="80000"/>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u="none" strike="noStrike" dirty="0">
                <a:solidFill>
                  <a:srgbClr val="000000"/>
                </a:solidFill>
                <a:effectLst/>
                <a:latin typeface="Arial" panose="020B0604020202020204" pitchFamily="34" charset="0"/>
              </a:rPr>
              <a:t>4 * 4 * 4 * 4 * 9 * 4 * 9 = </a:t>
            </a:r>
            <a:r>
              <a:rPr lang="en-US" sz="1800" b="1" i="0" u="none" strike="noStrike" dirty="0">
                <a:solidFill>
                  <a:srgbClr val="000000"/>
                </a:solidFill>
                <a:effectLst/>
                <a:latin typeface="Arial" panose="020B0604020202020204" pitchFamily="34" charset="0"/>
              </a:rPr>
              <a:t>82,944</a:t>
            </a:r>
            <a:endParaRPr lang="en-US" b="0" dirty="0">
              <a:effectLst/>
            </a:endParaRPr>
          </a:p>
        </p:txBody>
      </p:sp>
      <p:sp>
        <p:nvSpPr>
          <p:cNvPr id="3" name="Arrow: Right 2">
            <a:extLst>
              <a:ext uri="{FF2B5EF4-FFF2-40B4-BE49-F238E27FC236}">
                <a16:creationId xmlns:a16="http://schemas.microsoft.com/office/drawing/2014/main" id="{161AA5EB-A6D3-EA0B-78A1-C7931375C3F2}"/>
              </a:ext>
            </a:extLst>
          </p:cNvPr>
          <p:cNvSpPr/>
          <p:nvPr/>
        </p:nvSpPr>
        <p:spPr>
          <a:xfrm>
            <a:off x="441157" y="1824860"/>
            <a:ext cx="1138989" cy="673768"/>
          </a:xfrm>
          <a:prstGeom prst="rightArrow">
            <a:avLst/>
          </a:prstGeom>
          <a:solidFill>
            <a:schemeClr val="accent4">
              <a:lumMod val="20000"/>
              <a:lumOff val="80000"/>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 2 = </a:t>
            </a:r>
            <a:r>
              <a:rPr lang="en-US" b="1" dirty="0">
                <a:solidFill>
                  <a:schemeClr val="tx1"/>
                </a:solidFill>
              </a:rPr>
              <a:t>6</a:t>
            </a:r>
          </a:p>
        </p:txBody>
      </p:sp>
    </p:spTree>
    <p:extLst>
      <p:ext uri="{BB962C8B-B14F-4D97-AF65-F5344CB8AC3E}">
        <p14:creationId xmlns:p14="http://schemas.microsoft.com/office/powerpoint/2010/main" val="4872407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Hyperparameter Optimization methods</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3E09B978-BA76-ABC8-25DD-1E036F1892B1}"/>
              </a:ext>
            </a:extLst>
          </p:cNvPr>
          <p:cNvSpPr txBox="1"/>
          <p:nvPr/>
        </p:nvSpPr>
        <p:spPr>
          <a:xfrm>
            <a:off x="143332" y="913487"/>
            <a:ext cx="6096000" cy="1938992"/>
          </a:xfrm>
          <a:prstGeom prst="rect">
            <a:avLst/>
          </a:prstGeom>
          <a:noFill/>
        </p:spPr>
        <p:txBody>
          <a:bodyPr wrap="square">
            <a:spAutoFit/>
          </a:bodyPr>
          <a:lstStyle/>
          <a:p>
            <a:pPr rtl="0">
              <a:spcBef>
                <a:spcPts val="0"/>
              </a:spcBef>
              <a:spcAft>
                <a:spcPts val="0"/>
              </a:spcAft>
            </a:pPr>
            <a:r>
              <a:rPr lang="en-US" sz="2000" b="1" dirty="0">
                <a:solidFill>
                  <a:srgbClr val="000000"/>
                </a:solidFill>
              </a:rPr>
              <a:t>1. Gradient-based optimization</a:t>
            </a:r>
          </a:p>
          <a:p>
            <a:pPr rtl="0">
              <a:spcBef>
                <a:spcPts val="0"/>
              </a:spcBef>
              <a:spcAft>
                <a:spcPts val="0"/>
              </a:spcAft>
            </a:pPr>
            <a:r>
              <a:rPr lang="en-US" sz="2000" b="1" dirty="0">
                <a:solidFill>
                  <a:srgbClr val="000000"/>
                </a:solidFill>
              </a:rPr>
              <a:t>2. Grid search</a:t>
            </a:r>
          </a:p>
          <a:p>
            <a:pPr rtl="0">
              <a:spcBef>
                <a:spcPts val="0"/>
              </a:spcBef>
              <a:spcAft>
                <a:spcPts val="0"/>
              </a:spcAft>
            </a:pPr>
            <a:r>
              <a:rPr lang="en-US" sz="2000" b="1" dirty="0">
                <a:solidFill>
                  <a:srgbClr val="000000"/>
                </a:solidFill>
              </a:rPr>
              <a:t>3. Random search</a:t>
            </a:r>
          </a:p>
          <a:p>
            <a:pPr rtl="0">
              <a:spcBef>
                <a:spcPts val="0"/>
              </a:spcBef>
              <a:spcAft>
                <a:spcPts val="0"/>
              </a:spcAft>
            </a:pPr>
            <a:r>
              <a:rPr lang="en-US" sz="2000" b="1" dirty="0">
                <a:solidFill>
                  <a:srgbClr val="000000"/>
                </a:solidFill>
              </a:rPr>
              <a:t>4. Bayesian optimization</a:t>
            </a:r>
          </a:p>
          <a:p>
            <a:pPr rtl="0">
              <a:spcBef>
                <a:spcPts val="0"/>
              </a:spcBef>
              <a:spcAft>
                <a:spcPts val="0"/>
              </a:spcAft>
            </a:pPr>
            <a:r>
              <a:rPr lang="en-US" sz="2000" b="1" dirty="0">
                <a:solidFill>
                  <a:srgbClr val="000000"/>
                </a:solidFill>
              </a:rPr>
              <a:t>5. Adaptive search</a:t>
            </a:r>
          </a:p>
          <a:p>
            <a:pPr rtl="0">
              <a:spcBef>
                <a:spcPts val="0"/>
              </a:spcBef>
              <a:spcAft>
                <a:spcPts val="0"/>
              </a:spcAft>
            </a:pPr>
            <a:r>
              <a:rPr lang="en-US" sz="2000" b="1" dirty="0">
                <a:solidFill>
                  <a:srgbClr val="000000"/>
                </a:solidFill>
              </a:rPr>
              <a:t>6. Early stopping</a:t>
            </a:r>
          </a:p>
        </p:txBody>
      </p:sp>
      <p:pic>
        <p:nvPicPr>
          <p:cNvPr id="5122" name="Picture 2">
            <a:extLst>
              <a:ext uri="{FF2B5EF4-FFF2-40B4-BE49-F238E27FC236}">
                <a16:creationId xmlns:a16="http://schemas.microsoft.com/office/drawing/2014/main" id="{6B1672C8-9BCC-F512-8061-2937FB494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354" y="3172338"/>
            <a:ext cx="8181975" cy="24242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2F3F43-F23E-19BD-D911-B656C1E14BA3}"/>
              </a:ext>
            </a:extLst>
          </p:cNvPr>
          <p:cNvSpPr txBox="1"/>
          <p:nvPr/>
        </p:nvSpPr>
        <p:spPr>
          <a:xfrm>
            <a:off x="151354" y="5861621"/>
            <a:ext cx="11930000" cy="923330"/>
          </a:xfrm>
          <a:prstGeom prst="rect">
            <a:avLst/>
          </a:prstGeom>
          <a:noFill/>
        </p:spPr>
        <p:txBody>
          <a:bodyPr wrap="square">
            <a:spAutoFit/>
          </a:bodyPr>
          <a:lstStyle/>
          <a:p>
            <a:pPr rtl="0">
              <a:spcBef>
                <a:spcPts val="0"/>
              </a:spcBef>
              <a:spcAft>
                <a:spcPts val="0"/>
              </a:spcAft>
            </a:pPr>
            <a:r>
              <a:rPr lang="da-DK" b="1" dirty="0">
                <a:solidFill>
                  <a:srgbClr val="000000"/>
                </a:solidFill>
              </a:rPr>
              <a:t>Ref: </a:t>
            </a:r>
          </a:p>
          <a:p>
            <a:pPr indent="457200" rtl="0">
              <a:spcBef>
                <a:spcPts val="0"/>
              </a:spcBef>
              <a:spcAft>
                <a:spcPts val="0"/>
              </a:spcAft>
            </a:pPr>
            <a:r>
              <a:rPr lang="da-DK" dirty="0">
                <a:solidFill>
                  <a:srgbClr val="000000"/>
                </a:solidFill>
              </a:rPr>
              <a:t>Hyperparameter optimization   </a:t>
            </a:r>
            <a:r>
              <a:rPr lang="da-DK" dirty="0">
                <a:solidFill>
                  <a:srgbClr val="0070C0"/>
                </a:solidFill>
                <a:hlinkClick r:id="rId5">
                  <a:extLst>
                    <a:ext uri="{A12FA001-AC4F-418D-AE19-62706E023703}">
                      <ahyp:hlinkClr xmlns:ahyp="http://schemas.microsoft.com/office/drawing/2018/hyperlinkcolor" val="tx"/>
                    </a:ext>
                  </a:extLst>
                </a:hlinkClick>
              </a:rPr>
              <a:t>https://en.wikipedia.org/wiki/Hyperparameter_optimization</a:t>
            </a:r>
            <a:r>
              <a:rPr lang="da-DK" dirty="0">
                <a:solidFill>
                  <a:srgbClr val="0070C0"/>
                </a:solidFill>
              </a:rPr>
              <a:t> </a:t>
            </a:r>
            <a:r>
              <a:rPr lang="da-DK" dirty="0">
                <a:solidFill>
                  <a:srgbClr val="000000"/>
                </a:solidFill>
              </a:rPr>
              <a:t>    </a:t>
            </a:r>
          </a:p>
          <a:p>
            <a:pPr indent="457200" rtl="0">
              <a:spcBef>
                <a:spcPts val="0"/>
              </a:spcBef>
              <a:spcAft>
                <a:spcPts val="0"/>
              </a:spcAft>
            </a:pPr>
            <a:r>
              <a:rPr lang="da-DK" dirty="0">
                <a:solidFill>
                  <a:srgbClr val="000000"/>
                </a:solidFill>
              </a:rPr>
              <a:t>Adaptive Hyperparameter Tuning  </a:t>
            </a:r>
            <a:r>
              <a:rPr lang="da-DK" dirty="0">
                <a:solidFill>
                  <a:srgbClr val="0070C0"/>
                </a:solidFill>
                <a:hlinkClick r:id="rId6">
                  <a:extLst>
                    <a:ext uri="{A12FA001-AC4F-418D-AE19-62706E023703}">
                      <ahyp:hlinkClr xmlns:ahyp="http://schemas.microsoft.com/office/drawing/2018/hyperlinkcolor" val="tx"/>
                    </a:ext>
                  </a:extLst>
                </a:hlinkClick>
              </a:rPr>
              <a:t>https://determined.ai/assets/images/resources/AdaptiveHyperparameterTuning.pdf</a:t>
            </a:r>
            <a:r>
              <a:rPr lang="da-DK" dirty="0">
                <a:solidFill>
                  <a:srgbClr val="0070C0"/>
                </a:solidFill>
              </a:rPr>
              <a:t> </a:t>
            </a:r>
          </a:p>
        </p:txBody>
      </p:sp>
      <p:sp>
        <p:nvSpPr>
          <p:cNvPr id="2" name="Google Shape;459;p52">
            <a:extLst>
              <a:ext uri="{FF2B5EF4-FFF2-40B4-BE49-F238E27FC236}">
                <a16:creationId xmlns:a16="http://schemas.microsoft.com/office/drawing/2014/main" id="{20AF0CEF-BDDB-1250-B275-E2841FF85571}"/>
              </a:ext>
            </a:extLst>
          </p:cNvPr>
          <p:cNvSpPr/>
          <p:nvPr/>
        </p:nvSpPr>
        <p:spPr>
          <a:xfrm>
            <a:off x="151354" y="5861621"/>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1378259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1. Gradient-based optimization</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6148" name="Picture 4">
            <a:extLst>
              <a:ext uri="{FF2B5EF4-FFF2-40B4-BE49-F238E27FC236}">
                <a16:creationId xmlns:a16="http://schemas.microsoft.com/office/drawing/2014/main" id="{399D9A27-A456-7C21-DAF9-75F0BACCE6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31" y="1614271"/>
            <a:ext cx="9267825" cy="1562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2A856-3035-50E4-7882-75B71A356025}"/>
              </a:ext>
            </a:extLst>
          </p:cNvPr>
          <p:cNvSpPr txBox="1"/>
          <p:nvPr/>
        </p:nvSpPr>
        <p:spPr>
          <a:xfrm>
            <a:off x="143332" y="3285700"/>
            <a:ext cx="11930000" cy="2677656"/>
          </a:xfrm>
          <a:prstGeom prst="rect">
            <a:avLst/>
          </a:prstGeom>
          <a:noFill/>
        </p:spPr>
        <p:txBody>
          <a:bodyPr wrap="square">
            <a:spAutoFit/>
          </a:bodyPr>
          <a:lstStyle/>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2.1 Batch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2.2 Stochastic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2.3 Mini-batch gradient descent</a:t>
            </a:r>
            <a:endParaRPr lang="en-US" b="0" dirty="0">
              <a:effectLst/>
            </a:endParaRPr>
          </a:p>
          <a:p>
            <a:pPr marL="907199" rtl="0">
              <a:spcBef>
                <a:spcPts val="0"/>
              </a:spcBef>
              <a:spcAft>
                <a:spcPts val="0"/>
              </a:spcAft>
            </a:pPr>
            <a:r>
              <a:rPr lang="en-US" sz="1600" b="0" i="0" u="none" strike="noStrike" dirty="0">
                <a:solidFill>
                  <a:srgbClr val="000000"/>
                </a:solidFill>
                <a:effectLst/>
                <a:latin typeface="Times New Roman" panose="02020603050405020304" pitchFamily="18" charset="0"/>
              </a:rPr>
              <a:t>Mini-batch gradient descent is typically the algorithm of choice when training a neural network and the term </a:t>
            </a:r>
            <a:r>
              <a:rPr lang="en-US" sz="2000" b="1" i="0" u="none" strike="noStrike" dirty="0">
                <a:solidFill>
                  <a:srgbClr val="FFFF00"/>
                </a:solidFill>
                <a:effectLst/>
                <a:highlight>
                  <a:srgbClr val="FF0000"/>
                </a:highlight>
                <a:latin typeface="Times New Roman" panose="02020603050405020304" pitchFamily="18" charset="0"/>
              </a:rPr>
              <a:t>SGD</a:t>
            </a:r>
            <a:r>
              <a:rPr lang="en-US" sz="2000" b="0" i="0" u="none" strike="noStrike" dirty="0">
                <a:solidFill>
                  <a:srgbClr val="FFFF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usually is employed also when mini-batches are used.</a:t>
            </a:r>
            <a:endParaRPr lang="en-US" b="0" dirty="0">
              <a:effectLst/>
            </a:endParaRPr>
          </a:p>
          <a:p>
            <a:pPr rtl="0">
              <a:spcBef>
                <a:spcPts val="0"/>
              </a:spcBef>
              <a:spcAft>
                <a:spcPts val="0"/>
              </a:spcAft>
            </a:pPr>
            <a:br>
              <a:rPr lang="en-US" b="0" dirty="0">
                <a:effectLst/>
              </a:rPr>
            </a:br>
            <a:r>
              <a:rPr lang="en-US" sz="2400" b="1" i="0" u="none" strike="noStrike" dirty="0">
                <a:solidFill>
                  <a:srgbClr val="000000"/>
                </a:solidFill>
                <a:effectLst/>
                <a:latin typeface="Times New Roman" panose="02020603050405020304" pitchFamily="18" charset="0"/>
              </a:rPr>
              <a:t>4 Gradient descent optimization algorithms</a:t>
            </a:r>
            <a:endParaRPr lang="en-US" b="0" dirty="0">
              <a:effectLst/>
            </a:endParaRPr>
          </a:p>
          <a:p>
            <a:pPr marL="449999" rtl="0">
              <a:spcBef>
                <a:spcPts val="0"/>
              </a:spcBef>
              <a:spcAft>
                <a:spcPts val="0"/>
              </a:spcAft>
            </a:pPr>
            <a:r>
              <a:rPr lang="en-US" sz="1800" b="1" i="0" u="none" strike="noStrike" dirty="0">
                <a:solidFill>
                  <a:srgbClr val="000000"/>
                </a:solidFill>
                <a:effectLst/>
                <a:latin typeface="Times New Roman" panose="02020603050405020304" pitchFamily="18" charset="0"/>
              </a:rPr>
              <a:t>4.1 Momentum	4.2 Nesterov Accelerated Gradient	4.3 </a:t>
            </a:r>
            <a:r>
              <a:rPr lang="en-US" sz="1800" b="1" i="0" u="none" strike="noStrike" dirty="0" err="1">
                <a:solidFill>
                  <a:srgbClr val="000000"/>
                </a:solidFill>
                <a:effectLst/>
                <a:latin typeface="Times New Roman" panose="02020603050405020304" pitchFamily="18" charset="0"/>
              </a:rPr>
              <a:t>Adagrad</a:t>
            </a:r>
            <a:r>
              <a:rPr lang="en-US" b="1" dirty="0">
                <a:solidFill>
                  <a:srgbClr val="000000"/>
                </a:solidFill>
                <a:latin typeface="Times New Roman" panose="02020603050405020304" pitchFamily="18" charset="0"/>
              </a:rPr>
              <a:t>	</a:t>
            </a:r>
            <a:r>
              <a:rPr lang="en-US" sz="1800" b="1" i="0" u="none" strike="noStrike" dirty="0">
                <a:solidFill>
                  <a:srgbClr val="000000"/>
                </a:solidFill>
                <a:effectLst/>
                <a:latin typeface="Times New Roman" panose="02020603050405020304" pitchFamily="18" charset="0"/>
              </a:rPr>
              <a:t>4.4 </a:t>
            </a:r>
            <a:r>
              <a:rPr lang="en-US" sz="1800" b="1" i="0" u="none" strike="noStrike" dirty="0" err="1">
                <a:solidFill>
                  <a:srgbClr val="000000"/>
                </a:solidFill>
                <a:effectLst/>
                <a:latin typeface="Times New Roman" panose="02020603050405020304" pitchFamily="18" charset="0"/>
              </a:rPr>
              <a:t>Adadelta</a:t>
            </a:r>
            <a:r>
              <a:rPr lang="en-US" sz="1800" b="1" i="0" u="none" strike="noStrike" dirty="0">
                <a:solidFill>
                  <a:srgbClr val="000000"/>
                </a:solidFill>
                <a:effectLst/>
                <a:latin typeface="Times New Roman" panose="02020603050405020304" pitchFamily="18" charset="0"/>
              </a:rPr>
              <a:t>             	         4.5 RMSprop                 4.6 Adam                                                4.7 </a:t>
            </a:r>
            <a:r>
              <a:rPr lang="en-US" sz="1800" b="1" i="0" u="none" strike="noStrike" dirty="0" err="1">
                <a:solidFill>
                  <a:srgbClr val="000000"/>
                </a:solidFill>
                <a:effectLst/>
                <a:latin typeface="Times New Roman" panose="02020603050405020304" pitchFamily="18" charset="0"/>
              </a:rPr>
              <a:t>AdaMax</a:t>
            </a:r>
            <a:r>
              <a:rPr lang="en-US" sz="1800" b="1" i="0" u="none" strike="noStrike" dirty="0">
                <a:solidFill>
                  <a:srgbClr val="000000"/>
                </a:solidFill>
                <a:effectLst/>
                <a:latin typeface="Times New Roman" panose="02020603050405020304" pitchFamily="18" charset="0"/>
              </a:rPr>
              <a:t>           4.8 </a:t>
            </a:r>
            <a:r>
              <a:rPr lang="en-US" sz="1800" b="1" i="0" u="none" strike="noStrike" dirty="0" err="1">
                <a:solidFill>
                  <a:srgbClr val="000000"/>
                </a:solidFill>
                <a:effectLst/>
                <a:latin typeface="Times New Roman" panose="02020603050405020304" pitchFamily="18" charset="0"/>
              </a:rPr>
              <a:t>Nadam</a:t>
            </a:r>
            <a:endParaRPr lang="en-US" dirty="0"/>
          </a:p>
        </p:txBody>
      </p:sp>
      <p:sp>
        <p:nvSpPr>
          <p:cNvPr id="5" name="TextBox 4">
            <a:extLst>
              <a:ext uri="{FF2B5EF4-FFF2-40B4-BE49-F238E27FC236}">
                <a16:creationId xmlns:a16="http://schemas.microsoft.com/office/drawing/2014/main" id="{06C06BEE-13D6-1A79-F503-B14C66B3B590}"/>
              </a:ext>
            </a:extLst>
          </p:cNvPr>
          <p:cNvSpPr txBox="1"/>
          <p:nvPr/>
        </p:nvSpPr>
        <p:spPr>
          <a:xfrm>
            <a:off x="143332" y="6211669"/>
            <a:ext cx="11292739" cy="646331"/>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rPr>
              <a:t>Ref</a:t>
            </a:r>
            <a:r>
              <a:rPr lang="en-US" sz="1800" i="0" u="none" strike="noStrike" dirty="0">
                <a:solidFill>
                  <a:srgbClr val="000000"/>
                </a:solidFill>
                <a:effectLst/>
              </a:rPr>
              <a:t>:</a:t>
            </a:r>
            <a:r>
              <a:rPr lang="en-US" sz="1800" b="1" i="0" u="none" strike="noStrike" dirty="0">
                <a:solidFill>
                  <a:srgbClr val="000000"/>
                </a:solidFill>
                <a:effectLst/>
              </a:rPr>
              <a:t>   </a:t>
            </a:r>
            <a:r>
              <a:rPr lang="en-US" sz="1800" b="0" i="0" u="none" strike="noStrike" dirty="0">
                <a:solidFill>
                  <a:srgbClr val="000000"/>
                </a:solidFill>
                <a:effectLst/>
              </a:rPr>
              <a:t>1. </a:t>
            </a:r>
            <a:r>
              <a:rPr lang="en-US" sz="1800" b="0" i="0" u="sng" strike="noStrike" dirty="0">
                <a:solidFill>
                  <a:srgbClr val="0000FF"/>
                </a:solidFill>
                <a:effectLst/>
                <a:hlinkClick r:id="rId5"/>
              </a:rPr>
              <a:t>https://arxiv.org/abs/1609.04747</a:t>
            </a:r>
            <a:r>
              <a:rPr lang="en-US" sz="1800" b="0" i="0" u="none" strike="noStrike" dirty="0">
                <a:solidFill>
                  <a:srgbClr val="000000"/>
                </a:solidFill>
                <a:effectLst/>
              </a:rPr>
              <a:t>  </a:t>
            </a:r>
            <a:endParaRPr lang="en-US" b="0" dirty="0">
              <a:effectLst/>
            </a:endParaRPr>
          </a:p>
          <a:p>
            <a:pPr indent="457200" rtl="0">
              <a:spcBef>
                <a:spcPts val="0"/>
              </a:spcBef>
              <a:spcAft>
                <a:spcPts val="0"/>
              </a:spcAft>
            </a:pPr>
            <a:r>
              <a:rPr lang="en-US" sz="1800" b="0" i="0" u="none" strike="noStrike" dirty="0">
                <a:solidFill>
                  <a:srgbClr val="000000"/>
                </a:solidFill>
                <a:effectLst/>
              </a:rPr>
              <a:t> 2. </a:t>
            </a:r>
            <a:r>
              <a:rPr lang="en-US" sz="1800" b="0" i="0" u="sng" strike="noStrike" dirty="0">
                <a:solidFill>
                  <a:srgbClr val="0000FF"/>
                </a:solidFill>
                <a:effectLst/>
                <a:hlinkClick r:id="rId6"/>
              </a:rPr>
              <a:t>https://www.analyticsvidhya.com/blog/2021/06/complete-guide-to-gradient-based-optimizers/</a:t>
            </a:r>
            <a:r>
              <a:rPr lang="en-US" sz="1800" b="0" i="0" u="none" strike="noStrike" dirty="0">
                <a:solidFill>
                  <a:srgbClr val="000000"/>
                </a:solidFill>
                <a:effectLst/>
              </a:rPr>
              <a:t>    </a:t>
            </a:r>
            <a:endParaRPr lang="en-US" b="0" dirty="0">
              <a:effectLst/>
            </a:endParaRPr>
          </a:p>
        </p:txBody>
      </p:sp>
      <p:sp>
        <p:nvSpPr>
          <p:cNvPr id="2" name="Google Shape;459;p52">
            <a:extLst>
              <a:ext uri="{FF2B5EF4-FFF2-40B4-BE49-F238E27FC236}">
                <a16:creationId xmlns:a16="http://schemas.microsoft.com/office/drawing/2014/main" id="{D6428268-7DAB-2093-7E3B-F1799703D8B4}"/>
              </a:ext>
            </a:extLst>
          </p:cNvPr>
          <p:cNvSpPr/>
          <p:nvPr/>
        </p:nvSpPr>
        <p:spPr>
          <a:xfrm>
            <a:off x="151354" y="6120789"/>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856AEB94-4A57-F4E6-6752-0E853CE1EEC2}"/>
              </a:ext>
            </a:extLst>
          </p:cNvPr>
          <p:cNvSpPr txBox="1"/>
          <p:nvPr/>
        </p:nvSpPr>
        <p:spPr>
          <a:xfrm>
            <a:off x="163931" y="938501"/>
            <a:ext cx="9529010" cy="523220"/>
          </a:xfrm>
          <a:prstGeom prst="rect">
            <a:avLst/>
          </a:prstGeom>
          <a:noFill/>
        </p:spPr>
        <p:txBody>
          <a:bodyPr wrap="square" rtlCol="0">
            <a:spAutoFit/>
          </a:bodyPr>
          <a:lstStyle/>
          <a:p>
            <a:r>
              <a:rPr lang="en-US" sz="2800" b="1" dirty="0"/>
              <a:t>An overview of gradient descent optimization algorithms</a:t>
            </a:r>
          </a:p>
        </p:txBody>
      </p:sp>
    </p:spTree>
    <p:extLst>
      <p:ext uri="{BB962C8B-B14F-4D97-AF65-F5344CB8AC3E}">
        <p14:creationId xmlns:p14="http://schemas.microsoft.com/office/powerpoint/2010/main" val="18333533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a:cs typeface="Times New Roman"/>
              </a:rPr>
              <a:t>1. Gradient-based optimization</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8</a:t>
            </a:r>
            <a:endParaRPr sz="2933" b="1" dirty="0">
              <a:solidFill>
                <a:schemeClr val="dk1"/>
              </a:solidFill>
              <a:latin typeface="Arial"/>
              <a:ea typeface="Arial"/>
              <a:cs typeface="Arial"/>
              <a:sym typeface="Arial"/>
            </a:endParaRPr>
          </a:p>
        </p:txBody>
      </p:sp>
      <p:pic>
        <p:nvPicPr>
          <p:cNvPr id="7170" name="Picture 2">
            <a:extLst>
              <a:ext uri="{FF2B5EF4-FFF2-40B4-BE49-F238E27FC236}">
                <a16:creationId xmlns:a16="http://schemas.microsoft.com/office/drawing/2014/main" id="{0EC14A82-6A62-4EEA-6BC8-DE5903215E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555" b="2698"/>
          <a:stretch/>
        </p:blipFill>
        <p:spPr bwMode="auto">
          <a:xfrm>
            <a:off x="151354" y="921869"/>
            <a:ext cx="5331699" cy="24061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4DA1012-2F89-948F-31F4-C7220BC7E876}"/>
              </a:ext>
            </a:extLst>
          </p:cNvPr>
          <p:cNvSpPr txBox="1"/>
          <p:nvPr/>
        </p:nvSpPr>
        <p:spPr>
          <a:xfrm>
            <a:off x="151354" y="6166508"/>
            <a:ext cx="11921978" cy="646331"/>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rPr>
              <a:t>Ref:    </a:t>
            </a:r>
            <a:r>
              <a:rPr lang="en-US" sz="1800" b="0" i="0" u="none" strike="noStrike" dirty="0">
                <a:solidFill>
                  <a:srgbClr val="000000"/>
                </a:solidFill>
                <a:effectLst/>
              </a:rPr>
              <a:t>1.  </a:t>
            </a:r>
            <a:r>
              <a:rPr lang="en-US" sz="1800" b="0" i="0" u="sng" strike="noStrike" dirty="0">
                <a:solidFill>
                  <a:srgbClr val="0000FF"/>
                </a:solidFill>
                <a:effectLst/>
                <a:hlinkClick r:id="rId5"/>
              </a:rPr>
              <a:t>https://arxiv.org/abs/1609.04747</a:t>
            </a:r>
            <a:r>
              <a:rPr lang="en-US" sz="1800" b="0" i="0" u="none" strike="noStrike" dirty="0">
                <a:solidFill>
                  <a:srgbClr val="000000"/>
                </a:solidFill>
                <a:effectLst/>
              </a:rPr>
              <a:t>  </a:t>
            </a:r>
            <a:endParaRPr lang="en-US" b="0" dirty="0">
              <a:effectLst/>
            </a:endParaRPr>
          </a:p>
          <a:p>
            <a:pPr indent="457200" rtl="0">
              <a:spcBef>
                <a:spcPts val="0"/>
              </a:spcBef>
              <a:spcAft>
                <a:spcPts val="0"/>
              </a:spcAft>
            </a:pPr>
            <a:r>
              <a:rPr lang="en-US" sz="1800" b="0" i="0" u="none" strike="noStrike" dirty="0">
                <a:solidFill>
                  <a:srgbClr val="000000"/>
                </a:solidFill>
                <a:effectLst/>
              </a:rPr>
              <a:t>  2. </a:t>
            </a:r>
            <a:r>
              <a:rPr lang="en-US" sz="1800" b="0" i="0" u="sng" strike="noStrike" dirty="0">
                <a:solidFill>
                  <a:srgbClr val="0000FF"/>
                </a:solidFill>
                <a:effectLst/>
                <a:hlinkClick r:id="rId6"/>
              </a:rPr>
              <a:t>https://www.analyticsvidhya.com/blog/2021/06/complete-guide-to-gradient-based-optimizers/</a:t>
            </a:r>
            <a:r>
              <a:rPr lang="en-US" sz="1800" b="0" i="0" u="none" strike="noStrike" dirty="0">
                <a:solidFill>
                  <a:srgbClr val="000000"/>
                </a:solidFill>
                <a:effectLst/>
              </a:rPr>
              <a:t>   </a:t>
            </a:r>
            <a:endParaRPr lang="en-US" dirty="0"/>
          </a:p>
        </p:txBody>
      </p:sp>
      <p:sp>
        <p:nvSpPr>
          <p:cNvPr id="2" name="Google Shape;459;p52">
            <a:extLst>
              <a:ext uri="{FF2B5EF4-FFF2-40B4-BE49-F238E27FC236}">
                <a16:creationId xmlns:a16="http://schemas.microsoft.com/office/drawing/2014/main" id="{1D9542B6-B775-E863-E724-0B66C1EE81CF}"/>
              </a:ext>
            </a:extLst>
          </p:cNvPr>
          <p:cNvSpPr/>
          <p:nvPr/>
        </p:nvSpPr>
        <p:spPr>
          <a:xfrm>
            <a:off x="151354" y="6120789"/>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
        <p:nvSpPr>
          <p:cNvPr id="3" name="TextBox 2">
            <a:extLst>
              <a:ext uri="{FF2B5EF4-FFF2-40B4-BE49-F238E27FC236}">
                <a16:creationId xmlns:a16="http://schemas.microsoft.com/office/drawing/2014/main" id="{BFBE90F3-4273-9496-97A7-7A3C807DBC1D}"/>
              </a:ext>
            </a:extLst>
          </p:cNvPr>
          <p:cNvSpPr txBox="1"/>
          <p:nvPr/>
        </p:nvSpPr>
        <p:spPr>
          <a:xfrm>
            <a:off x="143332" y="3373931"/>
            <a:ext cx="11930000" cy="2677656"/>
          </a:xfrm>
          <a:prstGeom prst="rect">
            <a:avLst/>
          </a:prstGeom>
          <a:noFill/>
        </p:spPr>
        <p:txBody>
          <a:bodyPr wrap="square">
            <a:spAutoFit/>
          </a:bodyPr>
          <a:lstStyle/>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2.1 Batch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2.2 Stochastic gradient descent</a:t>
            </a:r>
            <a:endParaRPr lang="en-US" b="0" dirty="0">
              <a:effectLst/>
            </a:endParaRPr>
          </a:p>
          <a:p>
            <a:pPr marL="457200" rtl="0">
              <a:spcBef>
                <a:spcPts val="0"/>
              </a:spcBef>
              <a:spcAft>
                <a:spcPts val="0"/>
              </a:spcAft>
            </a:pPr>
            <a:r>
              <a:rPr lang="en-US" sz="1800" b="1" i="0" u="none" strike="noStrike" dirty="0">
                <a:solidFill>
                  <a:srgbClr val="000000"/>
                </a:solidFill>
                <a:effectLst/>
                <a:latin typeface="Times New Roman" panose="02020603050405020304" pitchFamily="18" charset="0"/>
              </a:rPr>
              <a:t>2.3 Mini-batch gradient descent</a:t>
            </a:r>
            <a:endParaRPr lang="en-US" b="0" dirty="0">
              <a:effectLst/>
            </a:endParaRPr>
          </a:p>
          <a:p>
            <a:pPr marL="907199" rtl="0">
              <a:spcBef>
                <a:spcPts val="0"/>
              </a:spcBef>
              <a:spcAft>
                <a:spcPts val="0"/>
              </a:spcAft>
            </a:pPr>
            <a:r>
              <a:rPr lang="en-US" sz="1600" b="0" i="0" u="none" strike="noStrike" dirty="0">
                <a:solidFill>
                  <a:srgbClr val="000000"/>
                </a:solidFill>
                <a:effectLst/>
                <a:latin typeface="Times New Roman" panose="02020603050405020304" pitchFamily="18" charset="0"/>
              </a:rPr>
              <a:t>Mini-batch gradient descent is typically the algorithm of choice when training a neural network and the term </a:t>
            </a:r>
            <a:r>
              <a:rPr lang="en-US" sz="2000" b="1" i="0" u="none" strike="noStrike" dirty="0">
                <a:solidFill>
                  <a:srgbClr val="FFFF00"/>
                </a:solidFill>
                <a:effectLst/>
                <a:highlight>
                  <a:srgbClr val="FF0000"/>
                </a:highlight>
                <a:latin typeface="Times New Roman" panose="02020603050405020304" pitchFamily="18" charset="0"/>
              </a:rPr>
              <a:t>SGD</a:t>
            </a:r>
            <a:r>
              <a:rPr lang="en-US" sz="2000" b="0" i="0" u="none" strike="noStrike" dirty="0">
                <a:solidFill>
                  <a:srgbClr val="FFFF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usually is employed also when mini-batches are used.</a:t>
            </a:r>
            <a:endParaRPr lang="en-US" b="0" dirty="0">
              <a:effectLst/>
            </a:endParaRPr>
          </a:p>
          <a:p>
            <a:pPr rtl="0">
              <a:spcBef>
                <a:spcPts val="0"/>
              </a:spcBef>
              <a:spcAft>
                <a:spcPts val="0"/>
              </a:spcAft>
            </a:pPr>
            <a:br>
              <a:rPr lang="en-US" b="0" dirty="0">
                <a:effectLst/>
              </a:rPr>
            </a:br>
            <a:r>
              <a:rPr lang="en-US" sz="2400" b="1" i="0" u="none" strike="noStrike" dirty="0">
                <a:solidFill>
                  <a:srgbClr val="000000"/>
                </a:solidFill>
                <a:effectLst/>
                <a:latin typeface="Times New Roman" panose="02020603050405020304" pitchFamily="18" charset="0"/>
              </a:rPr>
              <a:t>4 Gradient descent optimization algorithms</a:t>
            </a:r>
            <a:endParaRPr lang="en-US" b="0" dirty="0">
              <a:effectLst/>
            </a:endParaRPr>
          </a:p>
          <a:p>
            <a:pPr marL="449999" rtl="0">
              <a:spcBef>
                <a:spcPts val="0"/>
              </a:spcBef>
              <a:spcAft>
                <a:spcPts val="0"/>
              </a:spcAft>
            </a:pPr>
            <a:r>
              <a:rPr lang="en-US" sz="1800" b="1" i="0" u="none" strike="noStrike" dirty="0">
                <a:solidFill>
                  <a:srgbClr val="000000"/>
                </a:solidFill>
                <a:effectLst/>
                <a:latin typeface="Times New Roman" panose="02020603050405020304" pitchFamily="18" charset="0"/>
              </a:rPr>
              <a:t>4.1 Momentum	4.2 Nesterov Accelerated Gradient	4.3 </a:t>
            </a:r>
            <a:r>
              <a:rPr lang="en-US" sz="1800" b="1" i="0" u="none" strike="noStrike" dirty="0" err="1">
                <a:solidFill>
                  <a:srgbClr val="000000"/>
                </a:solidFill>
                <a:effectLst/>
                <a:latin typeface="Times New Roman" panose="02020603050405020304" pitchFamily="18" charset="0"/>
              </a:rPr>
              <a:t>Adagrad</a:t>
            </a:r>
            <a:r>
              <a:rPr lang="en-US" b="1" dirty="0">
                <a:solidFill>
                  <a:srgbClr val="000000"/>
                </a:solidFill>
                <a:latin typeface="Times New Roman" panose="02020603050405020304" pitchFamily="18" charset="0"/>
              </a:rPr>
              <a:t>	</a:t>
            </a:r>
            <a:r>
              <a:rPr lang="en-US" sz="1800" b="1" i="0" u="none" strike="noStrike" dirty="0">
                <a:solidFill>
                  <a:srgbClr val="000000"/>
                </a:solidFill>
                <a:effectLst/>
                <a:latin typeface="Times New Roman" panose="02020603050405020304" pitchFamily="18" charset="0"/>
              </a:rPr>
              <a:t>4.4 </a:t>
            </a:r>
            <a:r>
              <a:rPr lang="en-US" sz="1800" b="1" i="0" u="none" strike="noStrike" dirty="0" err="1">
                <a:solidFill>
                  <a:srgbClr val="000000"/>
                </a:solidFill>
                <a:effectLst/>
                <a:latin typeface="Times New Roman" panose="02020603050405020304" pitchFamily="18" charset="0"/>
              </a:rPr>
              <a:t>Adadelta</a:t>
            </a:r>
            <a:r>
              <a:rPr lang="en-US" sz="1800" b="1" i="0" u="none" strike="noStrike" dirty="0">
                <a:solidFill>
                  <a:srgbClr val="000000"/>
                </a:solidFill>
                <a:effectLst/>
                <a:latin typeface="Times New Roman" panose="02020603050405020304" pitchFamily="18" charset="0"/>
              </a:rPr>
              <a:t>             	         4.5 RMSprop                 4.6 Adam                                                4.7 </a:t>
            </a:r>
            <a:r>
              <a:rPr lang="en-US" sz="1800" b="1" i="0" u="none" strike="noStrike" dirty="0" err="1">
                <a:solidFill>
                  <a:srgbClr val="000000"/>
                </a:solidFill>
                <a:effectLst/>
                <a:latin typeface="Times New Roman" panose="02020603050405020304" pitchFamily="18" charset="0"/>
              </a:rPr>
              <a:t>AdaMax</a:t>
            </a:r>
            <a:r>
              <a:rPr lang="en-US" sz="1800" b="1" i="0" u="none" strike="noStrike" dirty="0">
                <a:solidFill>
                  <a:srgbClr val="000000"/>
                </a:solidFill>
                <a:effectLst/>
                <a:latin typeface="Times New Roman" panose="02020603050405020304" pitchFamily="18" charset="0"/>
              </a:rPr>
              <a:t>           4.8 </a:t>
            </a:r>
            <a:r>
              <a:rPr lang="en-US" sz="1800" b="1" i="0" u="none" strike="noStrike" dirty="0" err="1">
                <a:solidFill>
                  <a:srgbClr val="000000"/>
                </a:solidFill>
                <a:effectLst/>
                <a:latin typeface="Times New Roman" panose="02020603050405020304" pitchFamily="18" charset="0"/>
              </a:rPr>
              <a:t>Nadam</a:t>
            </a:r>
            <a:endParaRPr lang="en-US" dirty="0"/>
          </a:p>
        </p:txBody>
      </p:sp>
    </p:spTree>
    <p:extLst>
      <p:ext uri="{BB962C8B-B14F-4D97-AF65-F5344CB8AC3E}">
        <p14:creationId xmlns:p14="http://schemas.microsoft.com/office/powerpoint/2010/main" val="16323516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0000FF"/>
                </a:solidFill>
                <a:effectLst/>
                <a:latin typeface="Times New Roman" panose="02020603050405020304" pitchFamily="18" charset="0"/>
              </a:rPr>
              <a:t>Optimizers </a:t>
            </a:r>
            <a:r>
              <a:rPr lang="en-US" sz="2800" b="1" i="0" u="none" strike="noStrike" dirty="0">
                <a:solidFill>
                  <a:srgbClr val="000000"/>
                </a:solidFill>
                <a:effectLst/>
                <a:latin typeface="Times New Roman" panose="02020603050405020304" pitchFamily="18" charset="0"/>
              </a:rPr>
              <a:t>|</a:t>
            </a:r>
            <a:r>
              <a:rPr lang="en-US" sz="2800" b="1" i="0" u="none" strike="noStrike" dirty="0">
                <a:solidFill>
                  <a:srgbClr val="D313AA"/>
                </a:solidFill>
                <a:effectLst/>
                <a:latin typeface="Times New Roman" panose="02020603050405020304" pitchFamily="18" charset="0"/>
              </a:rPr>
              <a:t> Momentum</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9</a:t>
            </a:r>
            <a:endParaRPr sz="2933" b="1" dirty="0">
              <a:solidFill>
                <a:schemeClr val="dk1"/>
              </a:solidFill>
              <a:latin typeface="Arial"/>
              <a:ea typeface="Arial"/>
              <a:cs typeface="Arial"/>
              <a:sym typeface="Arial"/>
            </a:endParaRPr>
          </a:p>
        </p:txBody>
      </p:sp>
      <p:pic>
        <p:nvPicPr>
          <p:cNvPr id="8194" name="Picture 2">
            <a:extLst>
              <a:ext uri="{FF2B5EF4-FFF2-40B4-BE49-F238E27FC236}">
                <a16:creationId xmlns:a16="http://schemas.microsoft.com/office/drawing/2014/main" id="{FD333A27-8F09-6BE5-F48D-F83D09D00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0" y="871600"/>
            <a:ext cx="11158972" cy="335549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0BD7B2D-C05A-A868-E6BE-A776FA2224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53" y="4227095"/>
            <a:ext cx="11288074" cy="2029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BA59BE-02C2-A322-C177-B581D528CDF2}"/>
              </a:ext>
            </a:extLst>
          </p:cNvPr>
          <p:cNvSpPr txBox="1"/>
          <p:nvPr/>
        </p:nvSpPr>
        <p:spPr>
          <a:xfrm>
            <a:off x="151354" y="6428915"/>
            <a:ext cx="6096000" cy="369332"/>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rPr>
              <a:t>Ref</a:t>
            </a:r>
            <a:r>
              <a:rPr lang="en-US" sz="1800" b="0" i="0" u="none" strike="noStrike" dirty="0">
                <a:solidFill>
                  <a:srgbClr val="000000"/>
                </a:solidFill>
                <a:effectLst/>
              </a:rPr>
              <a:t>: </a:t>
            </a:r>
            <a:r>
              <a:rPr lang="en-US" sz="1800" b="0" i="0" u="sng" strike="noStrike" dirty="0">
                <a:solidFill>
                  <a:srgbClr val="0000FF"/>
                </a:solidFill>
                <a:effectLst/>
                <a:hlinkClick r:id="rId6"/>
              </a:rPr>
              <a:t>https://arxiv.org/abs/1609.04747</a:t>
            </a:r>
            <a:r>
              <a:rPr lang="en-US" sz="1800" b="0" i="0" u="none" strike="noStrike" dirty="0">
                <a:solidFill>
                  <a:srgbClr val="000000"/>
                </a:solidFill>
                <a:effectLst/>
              </a:rPr>
              <a:t>  </a:t>
            </a:r>
            <a:endParaRPr lang="en-US" dirty="0"/>
          </a:p>
        </p:txBody>
      </p:sp>
      <p:sp>
        <p:nvSpPr>
          <p:cNvPr id="2" name="Google Shape;459;p52">
            <a:extLst>
              <a:ext uri="{FF2B5EF4-FFF2-40B4-BE49-F238E27FC236}">
                <a16:creationId xmlns:a16="http://schemas.microsoft.com/office/drawing/2014/main" id="{52B543CB-5991-C908-827F-8F664BBF4288}"/>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34236504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2. Grid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10</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745B6293-968F-9248-E493-DD8A05C0EF10}"/>
              </a:ext>
            </a:extLst>
          </p:cNvPr>
          <p:cNvSpPr txBox="1"/>
          <p:nvPr/>
        </p:nvSpPr>
        <p:spPr>
          <a:xfrm>
            <a:off x="186280" y="871602"/>
            <a:ext cx="8203741" cy="1754326"/>
          </a:xfrm>
          <a:prstGeom prst="rect">
            <a:avLst/>
          </a:prstGeom>
          <a:noFill/>
        </p:spPr>
        <p:txBody>
          <a:bodyPr wrap="square">
            <a:spAutoFit/>
          </a:bodyPr>
          <a:lstStyle/>
          <a:p>
            <a:pPr algn="just" rtl="0">
              <a:spcBef>
                <a:spcPts val="0"/>
              </a:spcBef>
              <a:spcAft>
                <a:spcPts val="0"/>
              </a:spcAft>
            </a:pPr>
            <a:r>
              <a:rPr lang="en-US" sz="1800" b="0" i="0" u="none" strike="noStrike" dirty="0">
                <a:solidFill>
                  <a:srgbClr val="202122"/>
                </a:solidFill>
                <a:effectLst/>
              </a:rPr>
              <a:t>Grid search across different values of two hyperparameters. For each hyperparameter, </a:t>
            </a:r>
            <a:r>
              <a:rPr lang="en-US" sz="1800" b="1" i="0" u="none" strike="noStrike" dirty="0">
                <a:solidFill>
                  <a:srgbClr val="202122"/>
                </a:solidFill>
                <a:effectLst/>
              </a:rPr>
              <a:t>10 </a:t>
            </a:r>
            <a:r>
              <a:rPr lang="en-US" sz="1800" b="0" i="0" u="none" strike="noStrike" dirty="0">
                <a:solidFill>
                  <a:srgbClr val="202122"/>
                </a:solidFill>
                <a:effectLst/>
              </a:rPr>
              <a:t>different values are considered, so a total of </a:t>
            </a:r>
            <a:r>
              <a:rPr lang="en-US" sz="1800" b="1" i="0" u="none" strike="noStrike" dirty="0">
                <a:solidFill>
                  <a:srgbClr val="202122"/>
                </a:solidFill>
                <a:effectLst/>
              </a:rPr>
              <a:t>100 </a:t>
            </a:r>
            <a:r>
              <a:rPr lang="en-US" sz="1800" b="0" i="0" u="none" strike="noStrike" dirty="0">
                <a:solidFill>
                  <a:srgbClr val="202122"/>
                </a:solidFill>
                <a:effectLst/>
              </a:rPr>
              <a:t>different combinations are evaluated and compared. </a:t>
            </a:r>
          </a:p>
          <a:p>
            <a:pPr algn="just" rtl="0">
              <a:spcBef>
                <a:spcPts val="0"/>
              </a:spcBef>
              <a:spcAft>
                <a:spcPts val="0"/>
              </a:spcAft>
            </a:pPr>
            <a:endParaRPr lang="en-US" b="0" dirty="0">
              <a:effectLst/>
            </a:endParaRPr>
          </a:p>
          <a:p>
            <a:pPr marL="285750" indent="-285750" algn="just" rtl="0" fontAlgn="base">
              <a:spcBef>
                <a:spcPts val="0"/>
              </a:spcBef>
              <a:spcAft>
                <a:spcPts val="0"/>
              </a:spcAft>
              <a:buFont typeface="Arial" panose="020B0604020202020204" pitchFamily="34" charset="0"/>
              <a:buChar char="•"/>
            </a:pPr>
            <a:r>
              <a:rPr lang="en-US" sz="1800" b="0" i="0" u="none" strike="noStrike" dirty="0">
                <a:solidFill>
                  <a:srgbClr val="0000FF"/>
                </a:solidFill>
                <a:effectLst/>
              </a:rPr>
              <a:t>Blue </a:t>
            </a:r>
            <a:r>
              <a:rPr lang="en-US" sz="1800" b="0" i="0" u="none" strike="noStrike" dirty="0">
                <a:solidFill>
                  <a:srgbClr val="202122"/>
                </a:solidFill>
                <a:effectLst/>
              </a:rPr>
              <a:t>indicates regions with strong results.</a:t>
            </a:r>
          </a:p>
          <a:p>
            <a:pPr marL="285750" indent="-285750" algn="just" rtl="0" fontAlgn="base">
              <a:spcBef>
                <a:spcPts val="0"/>
              </a:spcBef>
              <a:spcAft>
                <a:spcPts val="0"/>
              </a:spcAft>
              <a:buFont typeface="Arial" panose="020B0604020202020204" pitchFamily="34" charset="0"/>
              <a:buChar char="•"/>
            </a:pPr>
            <a:r>
              <a:rPr lang="en-US" b="0" i="0" u="none" strike="noStrike" dirty="0">
                <a:solidFill>
                  <a:srgbClr val="FF0000"/>
                </a:solidFill>
                <a:effectLst/>
              </a:rPr>
              <a:t>Red </a:t>
            </a:r>
            <a:r>
              <a:rPr lang="en-US" b="0" i="0" u="none" strike="noStrike" dirty="0">
                <a:solidFill>
                  <a:srgbClr val="202122"/>
                </a:solidFill>
                <a:effectLst/>
              </a:rPr>
              <a:t>contours show regions with poor results. </a:t>
            </a:r>
          </a:p>
        </p:txBody>
      </p:sp>
      <p:pic>
        <p:nvPicPr>
          <p:cNvPr id="1026" name="Picture 2">
            <a:extLst>
              <a:ext uri="{FF2B5EF4-FFF2-40B4-BE49-F238E27FC236}">
                <a16:creationId xmlns:a16="http://schemas.microsoft.com/office/drawing/2014/main" id="{276ED067-1048-DAAA-4650-6D1CDA0FD9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82" t="2288" r="1205" b="3940"/>
          <a:stretch/>
        </p:blipFill>
        <p:spPr bwMode="auto">
          <a:xfrm>
            <a:off x="151354" y="2637615"/>
            <a:ext cx="5751095" cy="37429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D091B4B-841E-0356-71B9-8C8675BFA1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50001"/>
          <a:stretch/>
        </p:blipFill>
        <p:spPr bwMode="auto">
          <a:xfrm>
            <a:off x="7919072" y="1931461"/>
            <a:ext cx="4154260" cy="4212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717FBF5-FD22-FFAF-EB06-B7362FEF79A7}"/>
              </a:ext>
            </a:extLst>
          </p:cNvPr>
          <p:cNvSpPr txBox="1"/>
          <p:nvPr/>
        </p:nvSpPr>
        <p:spPr>
          <a:xfrm>
            <a:off x="151354" y="6480501"/>
            <a:ext cx="11667669"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Hyperparameter optimization  </a:t>
            </a:r>
            <a:r>
              <a:rPr lang="da-DK" b="0" i="0" u="sng" strike="noStrike" dirty="0">
                <a:solidFill>
                  <a:srgbClr val="0000FF"/>
                </a:solidFill>
                <a:effectLst/>
                <a:hlinkClick r:id="rId6"/>
              </a:rPr>
              <a:t>https://en.wikipedia.org/wiki/Hyperparameter_optimization</a:t>
            </a:r>
            <a:r>
              <a:rPr lang="da-DK" b="0" i="0" u="none" strike="noStrike" dirty="0">
                <a:solidFill>
                  <a:srgbClr val="000000"/>
                </a:solidFill>
                <a:effectLst/>
              </a:rPr>
              <a:t>    </a:t>
            </a:r>
            <a:endParaRPr lang="en-US" dirty="0"/>
          </a:p>
        </p:txBody>
      </p:sp>
      <p:sp>
        <p:nvSpPr>
          <p:cNvPr id="2" name="Google Shape;459;p52">
            <a:extLst>
              <a:ext uri="{FF2B5EF4-FFF2-40B4-BE49-F238E27FC236}">
                <a16:creationId xmlns:a16="http://schemas.microsoft.com/office/drawing/2014/main" id="{B46EEDD0-8A43-7E59-199F-6118E4ED2C67}"/>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graphicFrame>
        <p:nvGraphicFramePr>
          <p:cNvPr id="6" name="Table 5">
            <a:extLst>
              <a:ext uri="{FF2B5EF4-FFF2-40B4-BE49-F238E27FC236}">
                <a16:creationId xmlns:a16="http://schemas.microsoft.com/office/drawing/2014/main" id="{A83CBA29-5991-C75E-2BEA-F85858C94AFB}"/>
              </a:ext>
            </a:extLst>
          </p:cNvPr>
          <p:cNvGraphicFramePr>
            <a:graphicFrameLocks noGrp="1"/>
          </p:cNvGraphicFramePr>
          <p:nvPr>
            <p:extLst>
              <p:ext uri="{D42A27DB-BD31-4B8C-83A1-F6EECF244321}">
                <p14:modId xmlns:p14="http://schemas.microsoft.com/office/powerpoint/2010/main" val="2583933700"/>
              </p:ext>
            </p:extLst>
          </p:nvPr>
        </p:nvGraphicFramePr>
        <p:xfrm>
          <a:off x="9062742" y="950463"/>
          <a:ext cx="1974225" cy="790104"/>
        </p:xfrm>
        <a:graphic>
          <a:graphicData uri="http://schemas.openxmlformats.org/drawingml/2006/table">
            <a:tbl>
              <a:tblPr/>
              <a:tblGrid>
                <a:gridCol w="658075">
                  <a:extLst>
                    <a:ext uri="{9D8B030D-6E8A-4147-A177-3AD203B41FA5}">
                      <a16:colId xmlns:a16="http://schemas.microsoft.com/office/drawing/2014/main" val="3149979373"/>
                    </a:ext>
                  </a:extLst>
                </a:gridCol>
                <a:gridCol w="658075">
                  <a:extLst>
                    <a:ext uri="{9D8B030D-6E8A-4147-A177-3AD203B41FA5}">
                      <a16:colId xmlns:a16="http://schemas.microsoft.com/office/drawing/2014/main" val="193134611"/>
                    </a:ext>
                  </a:extLst>
                </a:gridCol>
                <a:gridCol w="658075">
                  <a:extLst>
                    <a:ext uri="{9D8B030D-6E8A-4147-A177-3AD203B41FA5}">
                      <a16:colId xmlns:a16="http://schemas.microsoft.com/office/drawing/2014/main" val="2848404075"/>
                    </a:ext>
                  </a:extLst>
                </a:gridCol>
              </a:tblGrid>
              <a:tr h="395052">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79646"/>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F00FF"/>
                          </a:solidFill>
                          <a:effectLst/>
                          <a:latin typeface="Arial" panose="020B0604020202020204" pitchFamily="34" charset="0"/>
                        </a:rPr>
                        <a:t>3</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961178764"/>
                  </a:ext>
                </a:extLst>
              </a:tr>
              <a:tr h="395052">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0000FF"/>
                          </a:solidFill>
                          <a:effectLst/>
                          <a:latin typeface="Arial" panose="020B0604020202020204" pitchFamily="34" charset="0"/>
                        </a:rPr>
                        <a:t>2</a:t>
                      </a:r>
                      <a:r>
                        <a:rPr lang="en-US" sz="1400" b="1" i="0" u="none" strike="noStrike">
                          <a:solidFill>
                            <a:srgbClr val="000000"/>
                          </a:solidFill>
                          <a:effectLst/>
                          <a:latin typeface="Arial" panose="020B0604020202020204" pitchFamily="34" charset="0"/>
                        </a:rPr>
                        <a:t>, </a:t>
                      </a:r>
                      <a:r>
                        <a:rPr lang="en-US" sz="1400" b="1" i="0" u="none" strike="noStrike">
                          <a:solidFill>
                            <a:srgbClr val="F79646"/>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0000FF"/>
                          </a:solidFill>
                          <a:effectLst/>
                          <a:latin typeface="Arial" panose="020B0604020202020204" pitchFamily="34" charset="0"/>
                        </a:rPr>
                        <a:t>2</a:t>
                      </a:r>
                      <a:r>
                        <a:rPr lang="en-US" sz="1400" b="1" i="0" u="none" strike="noStrike">
                          <a:solidFill>
                            <a:srgbClr val="000000"/>
                          </a:solidFill>
                          <a:effectLst/>
                          <a:latin typeface="Arial" panose="020B0604020202020204" pitchFamily="34" charset="0"/>
                        </a:rPr>
                        <a:t>, 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0000FF"/>
                          </a:solidFill>
                          <a:effectLst/>
                          <a:latin typeface="Arial" panose="020B0604020202020204" pitchFamily="34" charset="0"/>
                        </a:rPr>
                        <a:t>2</a:t>
                      </a:r>
                      <a:r>
                        <a:rPr lang="en-US" sz="1400" b="1" i="0" u="none" strike="noStrike" dirty="0">
                          <a:solidFill>
                            <a:srgbClr val="000000"/>
                          </a:solidFill>
                          <a:effectLst/>
                          <a:latin typeface="Arial" panose="020B0604020202020204" pitchFamily="34" charset="0"/>
                        </a:rPr>
                        <a:t>, </a:t>
                      </a:r>
                      <a:r>
                        <a:rPr lang="en-US" sz="1400" b="1" i="0" u="none" strike="noStrike" dirty="0">
                          <a:solidFill>
                            <a:srgbClr val="FF00FF"/>
                          </a:solidFill>
                          <a:effectLst/>
                          <a:latin typeface="Arial" panose="020B0604020202020204" pitchFamily="34" charset="0"/>
                        </a:rPr>
                        <a:t>3</a:t>
                      </a:r>
                      <a:r>
                        <a:rPr lang="en-US" sz="1400" b="1" i="0" u="none" strike="noStrike" dirty="0">
                          <a:solidFill>
                            <a:srgbClr val="000000"/>
                          </a:solidFill>
                          <a:effectLst/>
                          <a:latin typeface="Arial" panose="020B0604020202020204" pitchFamily="34" charset="0"/>
                        </a:rPr>
                        <a:t>)</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318110419"/>
                  </a:ext>
                </a:extLst>
              </a:tr>
            </a:tbl>
          </a:graphicData>
        </a:graphic>
      </p:graphicFrame>
      <p:sp>
        <p:nvSpPr>
          <p:cNvPr id="8" name="Rectangle 2">
            <a:extLst>
              <a:ext uri="{FF2B5EF4-FFF2-40B4-BE49-F238E27FC236}">
                <a16:creationId xmlns:a16="http://schemas.microsoft.com/office/drawing/2014/main" id="{0E439B19-B132-5A5B-BC47-7321086D4C43}"/>
              </a:ext>
            </a:extLst>
          </p:cNvPr>
          <p:cNvSpPr>
            <a:spLocks noChangeArrowheads="1"/>
          </p:cNvSpPr>
          <p:nvPr/>
        </p:nvSpPr>
        <p:spPr bwMode="auto">
          <a:xfrm>
            <a:off x="9062744" y="950306"/>
            <a:ext cx="3468070" cy="530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18646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3. Random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11</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A511B807-6D06-289F-436D-F0725275F913}"/>
              </a:ext>
            </a:extLst>
          </p:cNvPr>
          <p:cNvSpPr txBox="1"/>
          <p:nvPr/>
        </p:nvSpPr>
        <p:spPr>
          <a:xfrm>
            <a:off x="151354" y="921869"/>
            <a:ext cx="11921978" cy="1477328"/>
          </a:xfrm>
          <a:prstGeom prst="rect">
            <a:avLst/>
          </a:prstGeom>
          <a:noFill/>
        </p:spPr>
        <p:txBody>
          <a:bodyPr wrap="square">
            <a:spAutoFit/>
          </a:bodyPr>
          <a:lstStyle/>
          <a:p>
            <a:pPr algn="just" rtl="0">
              <a:spcBef>
                <a:spcPts val="0"/>
              </a:spcBef>
              <a:spcAft>
                <a:spcPts val="0"/>
              </a:spcAft>
            </a:pPr>
            <a:r>
              <a:rPr lang="en-US" sz="1800" b="0" i="0" u="none" strike="noStrike" dirty="0">
                <a:solidFill>
                  <a:srgbClr val="202122"/>
                </a:solidFill>
                <a:effectLst/>
              </a:rPr>
              <a:t>Random search across different combinations of values for two hyperparameters. In this example, 100 different random choices are evaluated. The </a:t>
            </a:r>
            <a:r>
              <a:rPr lang="en-US" sz="1800" b="0" i="0" u="none" strike="noStrike" dirty="0">
                <a:solidFill>
                  <a:srgbClr val="202122"/>
                </a:solidFill>
                <a:effectLst/>
                <a:highlight>
                  <a:srgbClr val="00FF00"/>
                </a:highlight>
              </a:rPr>
              <a:t>green bars </a:t>
            </a:r>
            <a:r>
              <a:rPr lang="en-US" sz="1800" b="0" i="0" u="none" strike="noStrike" dirty="0">
                <a:solidFill>
                  <a:srgbClr val="202122"/>
                </a:solidFill>
                <a:effectLst/>
              </a:rPr>
              <a:t>show that </a:t>
            </a:r>
            <a:r>
              <a:rPr lang="en-US" sz="1800" b="1" i="0" u="none" strike="noStrike" dirty="0">
                <a:solidFill>
                  <a:srgbClr val="202122"/>
                </a:solidFill>
                <a:effectLst/>
              </a:rPr>
              <a:t>more individual values for each hyperparameter are considered</a:t>
            </a:r>
            <a:r>
              <a:rPr lang="en-US" sz="1800" b="0" i="0" u="none" strike="noStrike" dirty="0">
                <a:solidFill>
                  <a:srgbClr val="202122"/>
                </a:solidFill>
                <a:effectLst/>
              </a:rPr>
              <a:t> compared to a grid search.</a:t>
            </a:r>
            <a:endParaRPr lang="en-US" b="0" dirty="0">
              <a:effectLst/>
            </a:endParaRPr>
          </a:p>
          <a:p>
            <a:pPr lvl="1" algn="just" fontAlgn="base">
              <a:buFont typeface="Arial" panose="020B0604020202020204" pitchFamily="34" charset="0"/>
              <a:buChar char="•"/>
            </a:pPr>
            <a:r>
              <a:rPr lang="en-US" b="0" i="0" u="none" strike="noStrike" dirty="0">
                <a:solidFill>
                  <a:srgbClr val="0000FF"/>
                </a:solidFill>
                <a:effectLst/>
              </a:rPr>
              <a:t> Blue </a:t>
            </a:r>
            <a:r>
              <a:rPr lang="en-US" b="0" i="0" u="none" strike="noStrike" dirty="0">
                <a:solidFill>
                  <a:srgbClr val="202122"/>
                </a:solidFill>
                <a:effectLst/>
              </a:rPr>
              <a:t>indicates regions with strong results.</a:t>
            </a:r>
          </a:p>
          <a:p>
            <a:pPr lvl="1" algn="just" fontAlgn="base">
              <a:buFont typeface="Arial" panose="020B0604020202020204" pitchFamily="34" charset="0"/>
              <a:buChar char="•"/>
            </a:pPr>
            <a:r>
              <a:rPr lang="en-US" dirty="0">
                <a:solidFill>
                  <a:srgbClr val="FF0000"/>
                </a:solidFill>
              </a:rPr>
              <a:t> </a:t>
            </a:r>
            <a:r>
              <a:rPr lang="en-US" b="0" i="0" u="none" strike="noStrike" dirty="0">
                <a:solidFill>
                  <a:srgbClr val="FF0000"/>
                </a:solidFill>
                <a:effectLst/>
              </a:rPr>
              <a:t>Red </a:t>
            </a:r>
            <a:r>
              <a:rPr lang="en-US" b="0" i="0" u="none" strike="noStrike" dirty="0">
                <a:solidFill>
                  <a:srgbClr val="202122"/>
                </a:solidFill>
                <a:effectLst/>
              </a:rPr>
              <a:t>contours show regions with poor results. </a:t>
            </a:r>
          </a:p>
        </p:txBody>
      </p:sp>
      <p:pic>
        <p:nvPicPr>
          <p:cNvPr id="2050" name="Picture 2">
            <a:extLst>
              <a:ext uri="{FF2B5EF4-FFF2-40B4-BE49-F238E27FC236}">
                <a16:creationId xmlns:a16="http://schemas.microsoft.com/office/drawing/2014/main" id="{FB916950-FF90-031E-083E-87EF4EF7CE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71" t="1899" r="1923" b="3930"/>
          <a:stretch/>
        </p:blipFill>
        <p:spPr bwMode="auto">
          <a:xfrm>
            <a:off x="143332" y="2812113"/>
            <a:ext cx="5407235" cy="35564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1BE1879-01C7-E717-1885-C96A84642C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449"/>
          <a:stretch/>
        </p:blipFill>
        <p:spPr bwMode="auto">
          <a:xfrm>
            <a:off x="8349794" y="2352817"/>
            <a:ext cx="3690852" cy="38539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16E2C99-2D66-BACD-ED0C-099CEE458C36}"/>
              </a:ext>
            </a:extLst>
          </p:cNvPr>
          <p:cNvSpPr txBox="1"/>
          <p:nvPr/>
        </p:nvSpPr>
        <p:spPr>
          <a:xfrm>
            <a:off x="143332" y="6460041"/>
            <a:ext cx="11642164"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i="0" u="none" strike="noStrike" dirty="0">
                <a:solidFill>
                  <a:srgbClr val="000000"/>
                </a:solidFill>
                <a:effectLst/>
              </a:rPr>
              <a:t>:</a:t>
            </a:r>
            <a:r>
              <a:rPr lang="da-DK" b="0" i="0" u="none" strike="noStrike" dirty="0">
                <a:solidFill>
                  <a:srgbClr val="000000"/>
                </a:solidFill>
                <a:effectLst/>
              </a:rPr>
              <a:t> Hyperparameter optimization  </a:t>
            </a:r>
            <a:r>
              <a:rPr lang="da-DK" b="0" i="0" u="sng" strike="noStrike" dirty="0">
                <a:solidFill>
                  <a:srgbClr val="0000FF"/>
                </a:solidFill>
                <a:effectLst/>
                <a:hlinkClick r:id="rId6"/>
              </a:rPr>
              <a:t>https://en.wikipedia.org/wiki/Hyperparameter_optimization</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51AB0585-3E49-4CDA-7C44-D64E3EABDB90}"/>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graphicFrame>
        <p:nvGraphicFramePr>
          <p:cNvPr id="4" name="Table 3">
            <a:extLst>
              <a:ext uri="{FF2B5EF4-FFF2-40B4-BE49-F238E27FC236}">
                <a16:creationId xmlns:a16="http://schemas.microsoft.com/office/drawing/2014/main" id="{B4FB412E-56DB-445F-FBB8-3C0961B89CD4}"/>
              </a:ext>
            </a:extLst>
          </p:cNvPr>
          <p:cNvGraphicFramePr>
            <a:graphicFrameLocks noGrp="1"/>
          </p:cNvGraphicFramePr>
          <p:nvPr>
            <p:extLst>
              <p:ext uri="{D42A27DB-BD31-4B8C-83A1-F6EECF244321}">
                <p14:modId xmlns:p14="http://schemas.microsoft.com/office/powerpoint/2010/main" val="204160600"/>
              </p:ext>
            </p:extLst>
          </p:nvPr>
        </p:nvGraphicFramePr>
        <p:xfrm>
          <a:off x="6537154" y="1823185"/>
          <a:ext cx="2566740" cy="1050760"/>
        </p:xfrm>
        <a:graphic>
          <a:graphicData uri="http://schemas.openxmlformats.org/drawingml/2006/table">
            <a:tbl>
              <a:tblPr/>
              <a:tblGrid>
                <a:gridCol w="855580">
                  <a:extLst>
                    <a:ext uri="{9D8B030D-6E8A-4147-A177-3AD203B41FA5}">
                      <a16:colId xmlns:a16="http://schemas.microsoft.com/office/drawing/2014/main" val="535526432"/>
                    </a:ext>
                  </a:extLst>
                </a:gridCol>
                <a:gridCol w="855580">
                  <a:extLst>
                    <a:ext uri="{9D8B030D-6E8A-4147-A177-3AD203B41FA5}">
                      <a16:colId xmlns:a16="http://schemas.microsoft.com/office/drawing/2014/main" val="364714288"/>
                    </a:ext>
                  </a:extLst>
                </a:gridCol>
                <a:gridCol w="855580">
                  <a:extLst>
                    <a:ext uri="{9D8B030D-6E8A-4147-A177-3AD203B41FA5}">
                      <a16:colId xmlns:a16="http://schemas.microsoft.com/office/drawing/2014/main" val="1310630629"/>
                    </a:ext>
                  </a:extLst>
                </a:gridCol>
              </a:tblGrid>
              <a:tr h="525380">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(1, 1)</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(1.2, 1.8)</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(0.8, 3.3)</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143312726"/>
                  </a:ext>
                </a:extLst>
              </a:tr>
              <a:tr h="525380">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(2.3, 0.9)</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(2.1, 2.2)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(2.5, 3.7)</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98908291"/>
                  </a:ext>
                </a:extLst>
              </a:tr>
            </a:tbl>
          </a:graphicData>
        </a:graphic>
      </p:graphicFrame>
      <p:sp>
        <p:nvSpPr>
          <p:cNvPr id="6" name="Rectangle 1">
            <a:extLst>
              <a:ext uri="{FF2B5EF4-FFF2-40B4-BE49-F238E27FC236}">
                <a16:creationId xmlns:a16="http://schemas.microsoft.com/office/drawing/2014/main" id="{B23CB8E6-2F0F-7B5D-F093-ADC100A81E37}"/>
              </a:ext>
            </a:extLst>
          </p:cNvPr>
          <p:cNvSpPr>
            <a:spLocks noChangeArrowheads="1"/>
          </p:cNvSpPr>
          <p:nvPr/>
        </p:nvSpPr>
        <p:spPr bwMode="auto">
          <a:xfrm>
            <a:off x="6537158" y="1823660"/>
            <a:ext cx="14667074" cy="43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2368954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000000"/>
                </a:solidFill>
                <a:effectLst/>
                <a:latin typeface="Times New Roman" panose="02020603050405020304" pitchFamily="18" charset="0"/>
              </a:rPr>
              <a:t>Random search </a:t>
            </a:r>
            <a:r>
              <a:rPr lang="en-US" sz="2800" b="1" i="0" u="none" strike="noStrike" dirty="0">
                <a:solidFill>
                  <a:srgbClr val="0000FF"/>
                </a:solidFill>
                <a:effectLst/>
                <a:latin typeface="Times New Roman" panose="02020603050405020304" pitchFamily="18" charset="0"/>
              </a:rPr>
              <a:t>outperforms</a:t>
            </a:r>
            <a:r>
              <a:rPr lang="en-US" sz="2800" b="1" i="0" u="none" strike="noStrike" dirty="0">
                <a:solidFill>
                  <a:srgbClr val="D313AA"/>
                </a:solidFill>
                <a:effectLst/>
                <a:latin typeface="Times New Roman" panose="02020603050405020304" pitchFamily="18" charset="0"/>
              </a:rPr>
              <a:t> Grid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12</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2C3ADD68-B32C-FE76-6FA3-A85E4BD60EC3}"/>
              </a:ext>
            </a:extLst>
          </p:cNvPr>
          <p:cNvSpPr txBox="1"/>
          <p:nvPr/>
        </p:nvSpPr>
        <p:spPr>
          <a:xfrm>
            <a:off x="151354" y="921869"/>
            <a:ext cx="11921978" cy="646331"/>
          </a:xfrm>
          <a:prstGeom prst="rect">
            <a:avLst/>
          </a:prstGeom>
          <a:noFill/>
        </p:spPr>
        <p:txBody>
          <a:bodyPr wrap="square">
            <a:spAutoFit/>
          </a:bodyPr>
          <a:lstStyle/>
          <a:p>
            <a:pPr algn="just" rtl="0">
              <a:spcBef>
                <a:spcPts val="0"/>
              </a:spcBef>
              <a:spcAft>
                <a:spcPts val="0"/>
              </a:spcAft>
            </a:pPr>
            <a:r>
              <a:rPr lang="en-US" sz="1800" b="0" i="0" u="none" strike="noStrike" dirty="0">
                <a:solidFill>
                  <a:srgbClr val="000000"/>
                </a:solidFill>
                <a:effectLst/>
              </a:rPr>
              <a:t>Random search outperforms Grid search because in Random search more individual values for each hyperparameter are considered compared to a grid search.</a:t>
            </a:r>
            <a:endParaRPr lang="en-US" b="0" dirty="0">
              <a:effectLst/>
            </a:endParaRPr>
          </a:p>
        </p:txBody>
      </p:sp>
      <p:pic>
        <p:nvPicPr>
          <p:cNvPr id="3074" name="Picture 2">
            <a:extLst>
              <a:ext uri="{FF2B5EF4-FFF2-40B4-BE49-F238E27FC236}">
                <a16:creationId xmlns:a16="http://schemas.microsoft.com/office/drawing/2014/main" id="{FDBA1F37-C217-4DA3-6E73-DACCCA43F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0150" y="3073579"/>
            <a:ext cx="6148839" cy="31172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5CC42DF-9349-743D-2294-3C369709018D}"/>
              </a:ext>
            </a:extLst>
          </p:cNvPr>
          <p:cNvSpPr txBox="1"/>
          <p:nvPr/>
        </p:nvSpPr>
        <p:spPr>
          <a:xfrm>
            <a:off x="143332" y="6437174"/>
            <a:ext cx="11802348"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Hyperparameter optimization  </a:t>
            </a:r>
            <a:r>
              <a:rPr lang="da-DK" b="0" i="0" u="sng" strike="noStrike" dirty="0">
                <a:solidFill>
                  <a:srgbClr val="0000FF"/>
                </a:solidFill>
                <a:effectLst/>
                <a:hlinkClick r:id="rId5"/>
              </a:rPr>
              <a:t>https://en.wikipedia.org/wiki/Hyperparameter_optimization</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37EC1905-06D4-817E-58DE-52F7A8A5C5B9}"/>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graphicFrame>
        <p:nvGraphicFramePr>
          <p:cNvPr id="4" name="Table 3">
            <a:extLst>
              <a:ext uri="{FF2B5EF4-FFF2-40B4-BE49-F238E27FC236}">
                <a16:creationId xmlns:a16="http://schemas.microsoft.com/office/drawing/2014/main" id="{23055F41-696C-6C0F-FE84-69A682C3B681}"/>
              </a:ext>
            </a:extLst>
          </p:cNvPr>
          <p:cNvGraphicFramePr>
            <a:graphicFrameLocks noGrp="1"/>
          </p:cNvGraphicFramePr>
          <p:nvPr>
            <p:extLst>
              <p:ext uri="{D42A27DB-BD31-4B8C-83A1-F6EECF244321}">
                <p14:modId xmlns:p14="http://schemas.microsoft.com/office/powerpoint/2010/main" val="550699189"/>
              </p:ext>
            </p:extLst>
          </p:nvPr>
        </p:nvGraphicFramePr>
        <p:xfrm>
          <a:off x="2826489" y="1704118"/>
          <a:ext cx="1747086" cy="803276"/>
        </p:xfrm>
        <a:graphic>
          <a:graphicData uri="http://schemas.openxmlformats.org/drawingml/2006/table">
            <a:tbl>
              <a:tblPr/>
              <a:tblGrid>
                <a:gridCol w="582362">
                  <a:extLst>
                    <a:ext uri="{9D8B030D-6E8A-4147-A177-3AD203B41FA5}">
                      <a16:colId xmlns:a16="http://schemas.microsoft.com/office/drawing/2014/main" val="308049995"/>
                    </a:ext>
                  </a:extLst>
                </a:gridCol>
                <a:gridCol w="582362">
                  <a:extLst>
                    <a:ext uri="{9D8B030D-6E8A-4147-A177-3AD203B41FA5}">
                      <a16:colId xmlns:a16="http://schemas.microsoft.com/office/drawing/2014/main" val="2683846698"/>
                    </a:ext>
                  </a:extLst>
                </a:gridCol>
                <a:gridCol w="582362">
                  <a:extLst>
                    <a:ext uri="{9D8B030D-6E8A-4147-A177-3AD203B41FA5}">
                      <a16:colId xmlns:a16="http://schemas.microsoft.com/office/drawing/2014/main" val="3428353910"/>
                    </a:ext>
                  </a:extLst>
                </a:gridCol>
              </a:tblGrid>
              <a:tr h="401638">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79646"/>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FF0000"/>
                          </a:solidFill>
                          <a:effectLst/>
                          <a:latin typeface="Arial" panose="020B0604020202020204" pitchFamily="34" charset="0"/>
                        </a:rPr>
                        <a:t>1</a:t>
                      </a:r>
                      <a:r>
                        <a:rPr lang="en-US" sz="1400" b="1" i="0" u="none" strike="noStrike" dirty="0">
                          <a:solidFill>
                            <a:srgbClr val="000000"/>
                          </a:solidFill>
                          <a:effectLst/>
                          <a:latin typeface="Arial" panose="020B0604020202020204" pitchFamily="34" charset="0"/>
                        </a:rPr>
                        <a:t>, 2)</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FF0000"/>
                          </a:solidFill>
                          <a:effectLst/>
                          <a:latin typeface="Arial" panose="020B0604020202020204" pitchFamily="34" charset="0"/>
                        </a:rPr>
                        <a:t>1</a:t>
                      </a:r>
                      <a:r>
                        <a:rPr lang="en-US" sz="1400" b="1" i="0" u="none" strike="noStrike">
                          <a:solidFill>
                            <a:srgbClr val="000000"/>
                          </a:solidFill>
                          <a:effectLst/>
                          <a:latin typeface="Arial" panose="020B0604020202020204" pitchFamily="34" charset="0"/>
                        </a:rPr>
                        <a:t>, </a:t>
                      </a:r>
                      <a:r>
                        <a:rPr lang="en-US" sz="1400" b="1" i="0" u="none" strike="noStrike">
                          <a:solidFill>
                            <a:srgbClr val="FF00FF"/>
                          </a:solidFill>
                          <a:effectLst/>
                          <a:latin typeface="Arial" panose="020B0604020202020204" pitchFamily="34" charset="0"/>
                        </a:rPr>
                        <a:t>3</a:t>
                      </a:r>
                      <a:r>
                        <a:rPr lang="en-US" sz="1400" b="1" i="0" u="none" strike="noStrike">
                          <a:solidFill>
                            <a:srgbClr val="000000"/>
                          </a:solidFill>
                          <a:effectLst/>
                          <a:latin typeface="Arial" panose="020B0604020202020204" pitchFamily="34" charset="0"/>
                        </a:rPr>
                        <a: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198997263"/>
                  </a:ext>
                </a:extLst>
              </a:tr>
              <a:tr h="401638">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0000FF"/>
                          </a:solidFill>
                          <a:effectLst/>
                          <a:latin typeface="Arial" panose="020B0604020202020204" pitchFamily="34" charset="0"/>
                        </a:rPr>
                        <a:t>2</a:t>
                      </a:r>
                      <a:r>
                        <a:rPr lang="en-US" sz="1400" b="1" i="0" u="none" strike="noStrike" dirty="0">
                          <a:solidFill>
                            <a:srgbClr val="000000"/>
                          </a:solidFill>
                          <a:effectLst/>
                          <a:latin typeface="Arial" panose="020B0604020202020204" pitchFamily="34" charset="0"/>
                        </a:rPr>
                        <a:t>, </a:t>
                      </a:r>
                      <a:r>
                        <a:rPr lang="en-US" sz="1400" b="1" i="0" u="none" strike="noStrike" dirty="0">
                          <a:solidFill>
                            <a:srgbClr val="F79646"/>
                          </a:solidFill>
                          <a:effectLst/>
                          <a:latin typeface="Arial" panose="020B0604020202020204" pitchFamily="34" charset="0"/>
                        </a:rPr>
                        <a:t>1</a:t>
                      </a:r>
                      <a:r>
                        <a:rPr lang="en-US" sz="1400" b="1" i="0" u="none" strike="noStrike" dirty="0">
                          <a:solidFill>
                            <a:srgbClr val="000000"/>
                          </a:solidFill>
                          <a:effectLst/>
                          <a:latin typeface="Arial" panose="020B0604020202020204" pitchFamily="34" charset="0"/>
                        </a:rPr>
                        <a:t>)</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a:t>
                      </a:r>
                      <a:r>
                        <a:rPr lang="en-US" sz="1400" b="1" i="0" u="none" strike="noStrike">
                          <a:solidFill>
                            <a:srgbClr val="0000FF"/>
                          </a:solidFill>
                          <a:effectLst/>
                          <a:latin typeface="Arial" panose="020B0604020202020204" pitchFamily="34" charset="0"/>
                        </a:rPr>
                        <a:t>2</a:t>
                      </a:r>
                      <a:r>
                        <a:rPr lang="en-US" sz="1400" b="1" i="0" u="none" strike="noStrike">
                          <a:solidFill>
                            <a:srgbClr val="000000"/>
                          </a:solidFill>
                          <a:effectLst/>
                          <a:latin typeface="Arial" panose="020B0604020202020204" pitchFamily="34" charset="0"/>
                        </a:rPr>
                        <a:t>, 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1" i="0" u="none" strike="noStrike" dirty="0">
                          <a:solidFill>
                            <a:srgbClr val="0000FF"/>
                          </a:solidFill>
                          <a:effectLst/>
                          <a:latin typeface="Arial" panose="020B0604020202020204" pitchFamily="34" charset="0"/>
                        </a:rPr>
                        <a:t>2</a:t>
                      </a:r>
                      <a:r>
                        <a:rPr lang="en-US" sz="1400" b="1" i="0" u="none" strike="noStrike" dirty="0">
                          <a:solidFill>
                            <a:srgbClr val="000000"/>
                          </a:solidFill>
                          <a:effectLst/>
                          <a:latin typeface="Arial" panose="020B0604020202020204" pitchFamily="34" charset="0"/>
                        </a:rPr>
                        <a:t>, </a:t>
                      </a:r>
                      <a:r>
                        <a:rPr lang="en-US" sz="1400" b="1" i="0" u="none" strike="noStrike" dirty="0">
                          <a:solidFill>
                            <a:srgbClr val="FF00FF"/>
                          </a:solidFill>
                          <a:effectLst/>
                          <a:latin typeface="Arial" panose="020B0604020202020204" pitchFamily="34" charset="0"/>
                        </a:rPr>
                        <a:t>3</a:t>
                      </a:r>
                      <a:r>
                        <a:rPr lang="en-US" sz="1400" b="1" i="0" u="none" strike="noStrike" dirty="0">
                          <a:solidFill>
                            <a:srgbClr val="000000"/>
                          </a:solidFill>
                          <a:effectLst/>
                          <a:latin typeface="Arial" panose="020B0604020202020204" pitchFamily="34" charset="0"/>
                        </a:rPr>
                        <a:t>)</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052566500"/>
                  </a:ext>
                </a:extLst>
              </a:tr>
            </a:tbl>
          </a:graphicData>
        </a:graphic>
      </p:graphicFrame>
      <p:sp>
        <p:nvSpPr>
          <p:cNvPr id="6" name="Rectangle 1">
            <a:extLst>
              <a:ext uri="{FF2B5EF4-FFF2-40B4-BE49-F238E27FC236}">
                <a16:creationId xmlns:a16="http://schemas.microsoft.com/office/drawing/2014/main" id="{C2D6AFBB-D1AC-F17A-371D-FAA82EAC01C1}"/>
              </a:ext>
            </a:extLst>
          </p:cNvPr>
          <p:cNvSpPr>
            <a:spLocks noChangeArrowheads="1"/>
          </p:cNvSpPr>
          <p:nvPr/>
        </p:nvSpPr>
        <p:spPr bwMode="auto">
          <a:xfrm>
            <a:off x="1132472" y="1883873"/>
            <a:ext cx="688220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7" name="Table 6">
            <a:extLst>
              <a:ext uri="{FF2B5EF4-FFF2-40B4-BE49-F238E27FC236}">
                <a16:creationId xmlns:a16="http://schemas.microsoft.com/office/drawing/2014/main" id="{4F10096C-F99A-9C4D-BCB2-0C1D5F1CA865}"/>
              </a:ext>
            </a:extLst>
          </p:cNvPr>
          <p:cNvGraphicFramePr>
            <a:graphicFrameLocks noGrp="1"/>
          </p:cNvGraphicFramePr>
          <p:nvPr>
            <p:extLst>
              <p:ext uri="{D42A27DB-BD31-4B8C-83A1-F6EECF244321}">
                <p14:modId xmlns:p14="http://schemas.microsoft.com/office/powerpoint/2010/main" val="2228515750"/>
              </p:ext>
            </p:extLst>
          </p:nvPr>
        </p:nvGraphicFramePr>
        <p:xfrm>
          <a:off x="5626211" y="1689986"/>
          <a:ext cx="2582778" cy="817408"/>
        </p:xfrm>
        <a:graphic>
          <a:graphicData uri="http://schemas.openxmlformats.org/drawingml/2006/table">
            <a:tbl>
              <a:tblPr/>
              <a:tblGrid>
                <a:gridCol w="860926">
                  <a:extLst>
                    <a:ext uri="{9D8B030D-6E8A-4147-A177-3AD203B41FA5}">
                      <a16:colId xmlns:a16="http://schemas.microsoft.com/office/drawing/2014/main" val="2824436049"/>
                    </a:ext>
                  </a:extLst>
                </a:gridCol>
                <a:gridCol w="860926">
                  <a:extLst>
                    <a:ext uri="{9D8B030D-6E8A-4147-A177-3AD203B41FA5}">
                      <a16:colId xmlns:a16="http://schemas.microsoft.com/office/drawing/2014/main" val="1459029765"/>
                    </a:ext>
                  </a:extLst>
                </a:gridCol>
                <a:gridCol w="860926">
                  <a:extLst>
                    <a:ext uri="{9D8B030D-6E8A-4147-A177-3AD203B41FA5}">
                      <a16:colId xmlns:a16="http://schemas.microsoft.com/office/drawing/2014/main" val="3545274949"/>
                    </a:ext>
                  </a:extLst>
                </a:gridCol>
              </a:tblGrid>
              <a:tr h="408704">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(1, 1)</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(1.2, 1.8)</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(0.8, 3.3)</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507440962"/>
                  </a:ext>
                </a:extLst>
              </a:tr>
              <a:tr h="408704">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(2.3, 0.9)</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(2.1, 2.2)</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(2.5, 3.7)</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02839222"/>
                  </a:ext>
                </a:extLst>
              </a:tr>
            </a:tbl>
          </a:graphicData>
        </a:graphic>
      </p:graphicFrame>
      <p:sp>
        <p:nvSpPr>
          <p:cNvPr id="8" name="Rectangle 2">
            <a:extLst>
              <a:ext uri="{FF2B5EF4-FFF2-40B4-BE49-F238E27FC236}">
                <a16:creationId xmlns:a16="http://schemas.microsoft.com/office/drawing/2014/main" id="{6F53A0A1-21FD-6B78-F119-0A719CB43040}"/>
              </a:ext>
            </a:extLst>
          </p:cNvPr>
          <p:cNvSpPr>
            <a:spLocks noChangeArrowheads="1"/>
          </p:cNvSpPr>
          <p:nvPr/>
        </p:nvSpPr>
        <p:spPr bwMode="auto">
          <a:xfrm>
            <a:off x="6336632" y="1583934"/>
            <a:ext cx="61762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293435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4. Bayesian optimization</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13</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75F652FB-6D3A-6138-3ADE-4FE215359712}"/>
              </a:ext>
            </a:extLst>
          </p:cNvPr>
          <p:cNvSpPr txBox="1"/>
          <p:nvPr/>
        </p:nvSpPr>
        <p:spPr>
          <a:xfrm>
            <a:off x="143332" y="921869"/>
            <a:ext cx="11930000" cy="1477328"/>
          </a:xfrm>
          <a:prstGeom prst="rect">
            <a:avLst/>
          </a:prstGeom>
          <a:noFill/>
        </p:spPr>
        <p:txBody>
          <a:bodyPr wrap="square">
            <a:spAutoFit/>
          </a:bodyPr>
          <a:lstStyle/>
          <a:p>
            <a:pPr algn="just" rtl="0">
              <a:spcBef>
                <a:spcPts val="0"/>
              </a:spcBef>
              <a:spcAft>
                <a:spcPts val="0"/>
              </a:spcAft>
            </a:pPr>
            <a:r>
              <a:rPr lang="en-US" sz="1800" b="0" i="0" u="none" strike="noStrike" dirty="0">
                <a:solidFill>
                  <a:srgbClr val="202122"/>
                </a:solidFill>
                <a:effectLst/>
              </a:rPr>
              <a:t>Methods such as Bayesian optimization </a:t>
            </a:r>
            <a:r>
              <a:rPr lang="en-US" sz="1800" b="1" i="0" u="none" strike="noStrike" dirty="0">
                <a:solidFill>
                  <a:srgbClr val="202122"/>
                </a:solidFill>
                <a:effectLst/>
              </a:rPr>
              <a:t>smartly explore the space</a:t>
            </a:r>
            <a:r>
              <a:rPr lang="en-US" sz="1800" b="0" i="0" u="none" strike="noStrike" dirty="0">
                <a:solidFill>
                  <a:srgbClr val="202122"/>
                </a:solidFill>
                <a:effectLst/>
              </a:rPr>
              <a:t> of potential choices of hyperparameters </a:t>
            </a:r>
            <a:r>
              <a:rPr lang="en-US" sz="1800" b="1" i="0" u="none" strike="noStrike" dirty="0">
                <a:solidFill>
                  <a:srgbClr val="202122"/>
                </a:solidFill>
                <a:effectLst/>
              </a:rPr>
              <a:t>by deciding which combination to explore next based on previous observations</a:t>
            </a:r>
            <a:r>
              <a:rPr lang="en-US" sz="1800" b="0" i="0" u="none" strike="noStrike" dirty="0">
                <a:solidFill>
                  <a:srgbClr val="202122"/>
                </a:solidFill>
                <a:effectLst/>
              </a:rPr>
              <a:t>.</a:t>
            </a:r>
            <a:endParaRPr lang="en-US" b="0" dirty="0">
              <a:effectLst/>
            </a:endParaRPr>
          </a:p>
          <a:p>
            <a:pPr algn="just" rtl="0">
              <a:spcBef>
                <a:spcPts val="0"/>
              </a:spcBef>
              <a:spcAft>
                <a:spcPts val="0"/>
              </a:spcAft>
            </a:pPr>
            <a:br>
              <a:rPr lang="en-US" b="0" dirty="0">
                <a:effectLst/>
              </a:rPr>
            </a:br>
            <a:r>
              <a:rPr lang="en-US" sz="1800" b="0" i="0" u="none" strike="noStrike" dirty="0">
                <a:solidFill>
                  <a:srgbClr val="202122"/>
                </a:solidFill>
                <a:effectLst/>
              </a:rPr>
              <a:t>In practice, Bayesian optimization has been shown to obtain </a:t>
            </a:r>
            <a:r>
              <a:rPr lang="en-US" sz="1800" b="1" i="0" u="none" strike="noStrike" dirty="0">
                <a:solidFill>
                  <a:srgbClr val="202122"/>
                </a:solidFill>
                <a:effectLst/>
              </a:rPr>
              <a:t>better results in fewer evaluations compared to grid search and random search</a:t>
            </a:r>
            <a:r>
              <a:rPr lang="en-US" sz="1800" b="0" i="0" u="none" strike="noStrike" dirty="0">
                <a:solidFill>
                  <a:srgbClr val="202122"/>
                </a:solidFill>
                <a:effectLst/>
              </a:rPr>
              <a:t>, due to the ability to reason about the quality of experiments before they are run.</a:t>
            </a:r>
            <a:endParaRPr lang="en-US" b="0" dirty="0">
              <a:effectLst/>
            </a:endParaRPr>
          </a:p>
        </p:txBody>
      </p:sp>
      <p:sp>
        <p:nvSpPr>
          <p:cNvPr id="5" name="TextBox 4">
            <a:extLst>
              <a:ext uri="{FF2B5EF4-FFF2-40B4-BE49-F238E27FC236}">
                <a16:creationId xmlns:a16="http://schemas.microsoft.com/office/drawing/2014/main" id="{30823F9E-331A-F992-CA13-576636CBDC38}"/>
              </a:ext>
            </a:extLst>
          </p:cNvPr>
          <p:cNvSpPr txBox="1"/>
          <p:nvPr/>
        </p:nvSpPr>
        <p:spPr>
          <a:xfrm>
            <a:off x="143333" y="2828836"/>
            <a:ext cx="5800268" cy="1754326"/>
          </a:xfrm>
          <a:prstGeom prst="rect">
            <a:avLst/>
          </a:prstGeom>
          <a:noFill/>
        </p:spPr>
        <p:txBody>
          <a:bodyPr wrap="square">
            <a:spAutoFit/>
          </a:bodyPr>
          <a:lstStyle/>
          <a:p>
            <a:pPr algn="just" rtl="0" fontAlgn="base">
              <a:spcBef>
                <a:spcPts val="0"/>
              </a:spcBef>
              <a:spcAft>
                <a:spcPts val="0"/>
              </a:spcAft>
              <a:buFont typeface="Arial" panose="020B0604020202020204" pitchFamily="34" charset="0"/>
              <a:buChar char="•"/>
            </a:pPr>
            <a:r>
              <a:rPr lang="en-US" sz="1800" b="0" i="0" u="none" strike="noStrike" dirty="0">
                <a:solidFill>
                  <a:srgbClr val="0000FF"/>
                </a:solidFill>
                <a:effectLst/>
              </a:rPr>
              <a:t> </a:t>
            </a:r>
            <a:r>
              <a:rPr lang="en-US" b="0" i="0" u="none" strike="noStrike" dirty="0">
                <a:solidFill>
                  <a:srgbClr val="0000FF"/>
                </a:solidFill>
                <a:effectLst/>
              </a:rPr>
              <a:t>Blue </a:t>
            </a:r>
            <a:r>
              <a:rPr lang="en-US" b="0" i="0" u="none" strike="noStrike" dirty="0">
                <a:solidFill>
                  <a:srgbClr val="202122"/>
                </a:solidFill>
                <a:effectLst/>
              </a:rPr>
              <a:t>indicates regions with strong results.</a:t>
            </a:r>
          </a:p>
          <a:p>
            <a:pPr algn="just" rtl="0" fontAlgn="base">
              <a:spcBef>
                <a:spcPts val="0"/>
              </a:spcBef>
              <a:spcAft>
                <a:spcPts val="0"/>
              </a:spcAft>
            </a:pPr>
            <a:endParaRPr lang="en-US" b="0" i="0" u="none" strike="noStrike" dirty="0">
              <a:solidFill>
                <a:srgbClr val="202122"/>
              </a:solidFill>
              <a:effectLst/>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FF0000"/>
                </a:solidFill>
                <a:effectLst/>
              </a:rPr>
              <a:t> </a:t>
            </a:r>
            <a:r>
              <a:rPr lang="en-US" b="0" i="0" u="none" strike="noStrike" dirty="0">
                <a:solidFill>
                  <a:srgbClr val="FF0000"/>
                </a:solidFill>
                <a:effectLst/>
              </a:rPr>
              <a:t>Red </a:t>
            </a:r>
            <a:r>
              <a:rPr lang="en-US" b="0" i="0" u="none" strike="noStrike" dirty="0">
                <a:solidFill>
                  <a:srgbClr val="202122"/>
                </a:solidFill>
                <a:effectLst/>
              </a:rPr>
              <a:t>contours show regions with poor results.</a:t>
            </a:r>
          </a:p>
          <a:p>
            <a:pPr algn="just" rtl="0" fontAlgn="base">
              <a:spcBef>
                <a:spcPts val="0"/>
              </a:spcBef>
              <a:spcAft>
                <a:spcPts val="0"/>
              </a:spcAft>
            </a:pPr>
            <a:endParaRPr lang="en-US" b="0" i="0" u="none" strike="noStrike" dirty="0">
              <a:solidFill>
                <a:srgbClr val="202122"/>
              </a:solidFill>
              <a:effectLst/>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202122"/>
                </a:solidFill>
                <a:effectLst/>
              </a:rPr>
              <a:t> </a:t>
            </a:r>
            <a:r>
              <a:rPr lang="en-US" b="0" i="0" u="none" strike="noStrike" dirty="0">
                <a:solidFill>
                  <a:srgbClr val="202122"/>
                </a:solidFill>
                <a:effectLst/>
              </a:rPr>
              <a:t>The green bars show that </a:t>
            </a:r>
            <a:r>
              <a:rPr lang="en-US" b="1" i="0" u="none" strike="noStrike" dirty="0">
                <a:solidFill>
                  <a:srgbClr val="202122"/>
                </a:solidFill>
                <a:effectLst/>
              </a:rPr>
              <a:t>more individual values for each hyperparameter are considered</a:t>
            </a:r>
            <a:r>
              <a:rPr lang="en-US" b="0" i="0" u="none" strike="noStrike" dirty="0">
                <a:solidFill>
                  <a:srgbClr val="202122"/>
                </a:solidFill>
                <a:effectLst/>
              </a:rPr>
              <a:t> compared to a grid search.</a:t>
            </a:r>
          </a:p>
        </p:txBody>
      </p:sp>
      <p:pic>
        <p:nvPicPr>
          <p:cNvPr id="4098" name="Picture 2">
            <a:extLst>
              <a:ext uri="{FF2B5EF4-FFF2-40B4-BE49-F238E27FC236}">
                <a16:creationId xmlns:a16="http://schemas.microsoft.com/office/drawing/2014/main" id="{D26F14CE-7E86-6E74-D27F-B463D1D36B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1" t="-161" b="3428"/>
          <a:stretch/>
        </p:blipFill>
        <p:spPr bwMode="auto">
          <a:xfrm>
            <a:off x="6096001" y="2357281"/>
            <a:ext cx="5977332" cy="39428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08AFD3-E83D-2431-CEC1-CE35BF3C34E9}"/>
              </a:ext>
            </a:extLst>
          </p:cNvPr>
          <p:cNvSpPr txBox="1"/>
          <p:nvPr/>
        </p:nvSpPr>
        <p:spPr>
          <a:xfrm>
            <a:off x="143332" y="6460041"/>
            <a:ext cx="11735542" cy="369332"/>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Hyperparameter optimization  </a:t>
            </a:r>
            <a:r>
              <a:rPr lang="da-DK" b="0" i="0" u="sng" strike="noStrike" dirty="0">
                <a:solidFill>
                  <a:srgbClr val="0000FF"/>
                </a:solidFill>
                <a:effectLst/>
                <a:hlinkClick r:id="rId5"/>
              </a:rPr>
              <a:t>https://en.wikipedia.org/wiki/Hyperparameter_optimization</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CEF328EB-57F6-0351-AA3D-EF4F727CE33B}"/>
              </a:ext>
            </a:extLst>
          </p:cNvPr>
          <p:cNvSpPr/>
          <p:nvPr/>
        </p:nvSpPr>
        <p:spPr>
          <a:xfrm>
            <a:off x="151354" y="6414322"/>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6375025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5. Adaptive search</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14</a:t>
            </a:r>
            <a:endParaRPr sz="2933" b="1" dirty="0">
              <a:solidFill>
                <a:schemeClr val="dk1"/>
              </a:solidFill>
              <a:latin typeface="Arial"/>
              <a:ea typeface="Arial"/>
              <a:cs typeface="Arial"/>
              <a:sym typeface="Arial"/>
            </a:endParaRPr>
          </a:p>
        </p:txBody>
      </p:sp>
      <p:pic>
        <p:nvPicPr>
          <p:cNvPr id="5122" name="Picture 2">
            <a:extLst>
              <a:ext uri="{FF2B5EF4-FFF2-40B4-BE49-F238E27FC236}">
                <a16:creationId xmlns:a16="http://schemas.microsoft.com/office/drawing/2014/main" id="{8EC41A6B-31F5-E688-9372-2D6A532DC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1704117"/>
            <a:ext cx="576262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C0817B0-D9FD-9FCA-6755-38E54A0B2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54" y="3511700"/>
            <a:ext cx="6330142" cy="2261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60E3B4-B373-3B54-A6C6-C1E0264C92A6}"/>
              </a:ext>
            </a:extLst>
          </p:cNvPr>
          <p:cNvSpPr txBox="1"/>
          <p:nvPr/>
        </p:nvSpPr>
        <p:spPr>
          <a:xfrm>
            <a:off x="151354" y="5934670"/>
            <a:ext cx="11522654" cy="923330"/>
          </a:xfrm>
          <a:prstGeom prst="rect">
            <a:avLst/>
          </a:prstGeom>
          <a:noFill/>
        </p:spPr>
        <p:txBody>
          <a:bodyPr wrap="square">
            <a:spAutoFit/>
          </a:bodyPr>
          <a:lstStyle/>
          <a:p>
            <a:pPr rtl="0">
              <a:spcBef>
                <a:spcPts val="0"/>
              </a:spcBef>
              <a:spcAft>
                <a:spcPts val="0"/>
              </a:spcAft>
            </a:pPr>
            <a:r>
              <a:rPr lang="da-DK" b="1" i="0" u="none" strike="noStrike" dirty="0">
                <a:solidFill>
                  <a:srgbClr val="000000"/>
                </a:solidFill>
                <a:effectLst/>
              </a:rPr>
              <a:t>Ref</a:t>
            </a:r>
            <a:r>
              <a:rPr lang="da-DK" b="0" i="0" u="none" strike="noStrike" dirty="0">
                <a:solidFill>
                  <a:srgbClr val="000000"/>
                </a:solidFill>
                <a:effectLst/>
              </a:rPr>
              <a:t>: Adaptive Hyperparameter Tuning</a:t>
            </a:r>
            <a:endParaRPr lang="da-DK" b="0" dirty="0">
              <a:effectLst/>
            </a:endParaRPr>
          </a:p>
          <a:p>
            <a:pPr indent="457200" rtl="0">
              <a:spcBef>
                <a:spcPts val="0"/>
              </a:spcBef>
              <a:spcAft>
                <a:spcPts val="0"/>
              </a:spcAft>
            </a:pPr>
            <a:r>
              <a:rPr lang="da-DK" b="0" i="0" u="none" strike="noStrike" dirty="0">
                <a:solidFill>
                  <a:srgbClr val="000000"/>
                </a:solidFill>
                <a:effectLst/>
              </a:rPr>
              <a:t>1.  </a:t>
            </a:r>
            <a:r>
              <a:rPr lang="da-DK" b="0" i="0" u="sng" strike="noStrike" dirty="0">
                <a:solidFill>
                  <a:srgbClr val="0000FF"/>
                </a:solidFill>
                <a:effectLst/>
                <a:hlinkClick r:id="rId6"/>
              </a:rPr>
              <a:t>https://arxiv.org/abs/2107.00275</a:t>
            </a:r>
            <a:r>
              <a:rPr lang="da-DK" b="0" i="0" u="none" strike="noStrike" dirty="0">
                <a:solidFill>
                  <a:srgbClr val="000000"/>
                </a:solidFill>
                <a:effectLst/>
              </a:rPr>
              <a:t>      </a:t>
            </a:r>
            <a:endParaRPr lang="da-DK" b="0" dirty="0">
              <a:effectLst/>
            </a:endParaRPr>
          </a:p>
          <a:p>
            <a:pPr indent="457200" rtl="0">
              <a:spcBef>
                <a:spcPts val="0"/>
              </a:spcBef>
              <a:spcAft>
                <a:spcPts val="0"/>
              </a:spcAft>
            </a:pPr>
            <a:r>
              <a:rPr lang="da-DK" b="0" i="0" u="none" strike="noStrike" dirty="0">
                <a:solidFill>
                  <a:srgbClr val="000000"/>
                </a:solidFill>
                <a:effectLst/>
              </a:rPr>
              <a:t>2.  </a:t>
            </a:r>
            <a:r>
              <a:rPr lang="da-DK" b="0" i="0" u="sng" strike="noStrike" dirty="0">
                <a:solidFill>
                  <a:srgbClr val="0000FF"/>
                </a:solidFill>
                <a:effectLst/>
                <a:hlinkClick r:id="rId7"/>
              </a:rPr>
              <a:t>https://determined.ai/assets/images/resources/AdaptiveHyperparameterTuning.pdf</a:t>
            </a:r>
            <a:r>
              <a:rPr lang="da-DK" b="0" i="0" u="none" strike="noStrike" dirty="0">
                <a:solidFill>
                  <a:srgbClr val="000000"/>
                </a:solidFill>
                <a:effectLst/>
              </a:rPr>
              <a:t> </a:t>
            </a:r>
            <a:endParaRPr lang="da-DK" b="0" dirty="0">
              <a:effectLst/>
            </a:endParaRPr>
          </a:p>
        </p:txBody>
      </p:sp>
      <p:sp>
        <p:nvSpPr>
          <p:cNvPr id="2" name="Google Shape;459;p52">
            <a:extLst>
              <a:ext uri="{FF2B5EF4-FFF2-40B4-BE49-F238E27FC236}">
                <a16:creationId xmlns:a16="http://schemas.microsoft.com/office/drawing/2014/main" id="{CA872A3C-3B38-3BFB-6662-C433B7F2B319}"/>
              </a:ext>
            </a:extLst>
          </p:cNvPr>
          <p:cNvSpPr/>
          <p:nvPr/>
        </p:nvSpPr>
        <p:spPr>
          <a:xfrm>
            <a:off x="151354" y="5904430"/>
            <a:ext cx="11930000" cy="45719"/>
          </a:xfrm>
          <a:prstGeom prst="rect">
            <a:avLst/>
          </a:prstGeom>
          <a:solidFill>
            <a:srgbClr val="C00000"/>
          </a:solidFill>
          <a:ln w="3175">
            <a:solidFill>
              <a:schemeClr val="tx1"/>
            </a:solid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C00000"/>
              </a:solidFill>
              <a:latin typeface="Calibri"/>
              <a:ea typeface="Calibri"/>
              <a:cs typeface="Calibri"/>
              <a:sym typeface="Calibri"/>
            </a:endParaRPr>
          </a:p>
        </p:txBody>
      </p:sp>
      <p:sp>
        <p:nvSpPr>
          <p:cNvPr id="4" name="Rectangle: Rounded Corners 3">
            <a:extLst>
              <a:ext uri="{FF2B5EF4-FFF2-40B4-BE49-F238E27FC236}">
                <a16:creationId xmlns:a16="http://schemas.microsoft.com/office/drawing/2014/main" id="{2A27F8CD-2D17-B01C-E949-57232C17562D}"/>
              </a:ext>
            </a:extLst>
          </p:cNvPr>
          <p:cNvSpPr/>
          <p:nvPr/>
        </p:nvSpPr>
        <p:spPr>
          <a:xfrm>
            <a:off x="143332" y="907851"/>
            <a:ext cx="9777663" cy="719984"/>
          </a:xfrm>
          <a:prstGeom prst="roundRect">
            <a:avLst/>
          </a:prstGeom>
          <a:solidFill>
            <a:schemeClr val="accent2">
              <a:lumMod val="20000"/>
              <a:lumOff val="8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  </a:t>
            </a:r>
            <a:r>
              <a:rPr lang="en-US" b="0" i="0" u="none" strike="noStrike" dirty="0">
                <a:solidFill>
                  <a:srgbClr val="000000"/>
                </a:solidFill>
                <a:effectLst/>
              </a:rPr>
              <a:t>Adaptive search is not a general approach.</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  Main idea: We are not willing to watch a game that one side is winning by a large margin.</a:t>
            </a:r>
          </a:p>
        </p:txBody>
      </p:sp>
    </p:spTree>
    <p:extLst>
      <p:ext uri="{BB962C8B-B14F-4D97-AF65-F5344CB8AC3E}">
        <p14:creationId xmlns:p14="http://schemas.microsoft.com/office/powerpoint/2010/main" val="3925673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64" name="Rectangle 1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21"/>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a:latin typeface="+mj-lt"/>
                <a:ea typeface="+mj-ea"/>
                <a:cs typeface="+mj-cs"/>
                <a:sym typeface="Times New Roman"/>
              </a:rPr>
              <a:t>Weekly Report 3</a:t>
            </a:r>
            <a:endParaRPr lang="en-US" sz="4400" b="1">
              <a:latin typeface="+mj-lt"/>
              <a:ea typeface="+mj-ea"/>
              <a:cs typeface="+mj-cs"/>
              <a:sym typeface="Lobster"/>
            </a:endParaRPr>
          </a:p>
          <a:p>
            <a:pPr>
              <a:lnSpc>
                <a:spcPct val="90000"/>
              </a:lnSpc>
              <a:spcBef>
                <a:spcPct val="0"/>
              </a:spcBef>
              <a:spcAft>
                <a:spcPts val="600"/>
              </a:spcAft>
              <a:buClr>
                <a:srgbClr val="D313AA"/>
              </a:buClr>
              <a:buSzPts val="3600"/>
            </a:pPr>
            <a:endParaRPr lang="en-US" sz="4400" b="1">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a:latin typeface="+mj-lt"/>
                <a:ea typeface="+mj-ea"/>
                <a:cs typeface="+mj-cs"/>
                <a:sym typeface="Times New Roman"/>
              </a:rPr>
              <a:t>06/07/2023</a:t>
            </a:r>
          </a:p>
        </p:txBody>
      </p:sp>
      <p:pic>
        <p:nvPicPr>
          <p:cNvPr id="3" name="Picture 2" descr="A blue background with white text&#10;&#10;Description automatically generated">
            <a:extLst>
              <a:ext uri="{FF2B5EF4-FFF2-40B4-BE49-F238E27FC236}">
                <a16:creationId xmlns:a16="http://schemas.microsoft.com/office/drawing/2014/main" id="{31534C00-A02A-821E-4904-578736D5131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rPr>
              <a:t>Adaptive search </a:t>
            </a:r>
            <a:r>
              <a:rPr lang="en-US" sz="2800" b="1" i="0" u="none" strike="noStrike" dirty="0">
                <a:solidFill>
                  <a:srgbClr val="000000"/>
                </a:solidFill>
                <a:effectLst/>
                <a:latin typeface="Times New Roman" panose="02020603050405020304" pitchFamily="18" charset="0"/>
              </a:rPr>
              <a:t>| </a:t>
            </a:r>
            <a:r>
              <a:rPr lang="en-US" sz="2933" b="1" dirty="0">
                <a:solidFill>
                  <a:srgbClr val="2626FA"/>
                </a:solidFill>
                <a:latin typeface="Times New Roman"/>
                <a:cs typeface="Times New Roman"/>
              </a:rPr>
              <a:t>a simplified</a:t>
            </a:r>
            <a:r>
              <a:rPr lang="en-US" sz="2800" b="1" i="0" u="none" strike="noStrike" dirty="0">
                <a:solidFill>
                  <a:srgbClr val="00B0F0"/>
                </a:solidFill>
                <a:effectLst/>
                <a:latin typeface="Times New Roman" panose="02020603050405020304" pitchFamily="18" charset="0"/>
              </a:rPr>
              <a:t> </a:t>
            </a:r>
            <a:r>
              <a:rPr lang="en-US" sz="2933" b="1" dirty="0">
                <a:solidFill>
                  <a:srgbClr val="2626FA"/>
                </a:solidFill>
                <a:latin typeface="Times New Roman"/>
                <a:cs typeface="Times New Roman"/>
              </a:rPr>
              <a:t>example</a:t>
            </a:r>
            <a:endParaRPr sz="2933"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15</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8A9642A0-2796-EBE3-B355-50AEE5F50B9D}"/>
              </a:ext>
            </a:extLst>
          </p:cNvPr>
          <p:cNvSpPr txBox="1"/>
          <p:nvPr/>
        </p:nvSpPr>
        <p:spPr>
          <a:xfrm>
            <a:off x="143331" y="871602"/>
            <a:ext cx="11930000" cy="3098284"/>
          </a:xfrm>
          <a:prstGeom prst="rect">
            <a:avLst/>
          </a:prstGeom>
          <a:noFill/>
        </p:spPr>
        <p:txBody>
          <a:bodyPr wrap="square">
            <a:spAutoFit/>
          </a:bodyPr>
          <a:lstStyle/>
          <a:p>
            <a:pPr rtl="0">
              <a:spcBef>
                <a:spcPts val="0"/>
              </a:spcBef>
              <a:spcAft>
                <a:spcPts val="1000"/>
              </a:spcAft>
            </a:pPr>
            <a:r>
              <a:rPr lang="en-US" sz="1800" b="0" i="0" u="none" strike="noStrike" dirty="0">
                <a:solidFill>
                  <a:srgbClr val="000000"/>
                </a:solidFill>
                <a:effectLst/>
              </a:rPr>
              <a:t>There are seven hyperparameters here:</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1</a:t>
            </a:r>
            <a:r>
              <a:rPr lang="en-US" sz="1800" b="0" i="0" u="none" strike="noStrike" dirty="0">
                <a:solidFill>
                  <a:srgbClr val="000000"/>
                </a:solidFill>
                <a:effectLst/>
              </a:rPr>
              <a:t>. We use the value of the first row for the first six hyperparameters but all values of the seventh hyperparameter (optimizer).</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2</a:t>
            </a:r>
            <a:r>
              <a:rPr lang="en-US" sz="1800" b="0" i="0" u="none" strike="noStrike" dirty="0">
                <a:solidFill>
                  <a:srgbClr val="000000"/>
                </a:solidFill>
                <a:effectLst/>
              </a:rPr>
              <a:t>. The calculations continue with the first row of the first five hyperparameters, the second row of the sixth hyperparameter (learning rate), and all rows of seven hyperparameters (optimizer).</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3</a:t>
            </a:r>
            <a:r>
              <a:rPr lang="en-US" sz="1800" b="0" i="0" u="none" strike="noStrike" dirty="0">
                <a:solidFill>
                  <a:srgbClr val="000000"/>
                </a:solidFill>
                <a:effectLst/>
              </a:rPr>
              <a:t>. We repeat the second step, except that we choose the third row and again the fourth row for the sixth parameter (learning rate).</a:t>
            </a:r>
            <a:endParaRPr lang="en-US" b="0" dirty="0">
              <a:effectLst/>
            </a:endParaRPr>
          </a:p>
          <a:p>
            <a:pPr marL="457200" algn="just" rtl="0">
              <a:spcBef>
                <a:spcPts val="0"/>
              </a:spcBef>
              <a:spcAft>
                <a:spcPts val="1000"/>
              </a:spcAft>
            </a:pPr>
            <a:r>
              <a:rPr lang="en-US" sz="1800" b="1" i="0" u="none" strike="noStrike" dirty="0">
                <a:solidFill>
                  <a:srgbClr val="000000"/>
                </a:solidFill>
                <a:effectLst/>
              </a:rPr>
              <a:t>Step 4</a:t>
            </a:r>
            <a:r>
              <a:rPr lang="en-US" sz="1800" b="0" i="0" u="none" strike="noStrike" dirty="0">
                <a:solidFill>
                  <a:srgbClr val="000000"/>
                </a:solidFill>
                <a:effectLst/>
              </a:rPr>
              <a:t>. The results show that "Adam" had much better results than other optimizers when calculating all 36 combinations. So we only use Adam as the optimizer for doing other scenarios. </a:t>
            </a:r>
            <a:endParaRPr lang="en-US" dirty="0"/>
          </a:p>
        </p:txBody>
      </p:sp>
      <p:pic>
        <p:nvPicPr>
          <p:cNvPr id="9218" name="Picture 2">
            <a:extLst>
              <a:ext uri="{FF2B5EF4-FFF2-40B4-BE49-F238E27FC236}">
                <a16:creationId xmlns:a16="http://schemas.microsoft.com/office/drawing/2014/main" id="{B0EC29A2-DB37-96E4-AB76-CB41C80B7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1" y="4055537"/>
            <a:ext cx="9562341" cy="268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955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6. Early Stopping</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16</a:t>
            </a:r>
            <a:endParaRPr sz="2933"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E1B6AF7A-C631-9B47-2587-87AEBDCDAAFA}"/>
              </a:ext>
            </a:extLst>
          </p:cNvPr>
          <p:cNvSpPr txBox="1"/>
          <p:nvPr/>
        </p:nvSpPr>
        <p:spPr>
          <a:xfrm>
            <a:off x="149275" y="889945"/>
            <a:ext cx="11918114" cy="2862322"/>
          </a:xfrm>
          <a:prstGeom prst="rect">
            <a:avLst/>
          </a:prstGeom>
          <a:noFill/>
        </p:spPr>
        <p:txBody>
          <a:bodyPr wrap="square">
            <a:spAutoFit/>
          </a:bodyPr>
          <a:lstStyle/>
          <a:p>
            <a:pPr algn="just" rtl="0">
              <a:spcBef>
                <a:spcPts val="0"/>
              </a:spcBef>
              <a:spcAft>
                <a:spcPts val="0"/>
              </a:spcAft>
            </a:pPr>
            <a:r>
              <a:rPr lang="en-US" b="0" i="0" u="none" strike="noStrike" dirty="0">
                <a:solidFill>
                  <a:srgbClr val="000000"/>
                </a:solidFill>
                <a:effectLst/>
              </a:rPr>
              <a:t>A major challenge in NN: Training time</a:t>
            </a:r>
            <a:endParaRPr lang="en-US" b="0" dirty="0">
              <a:effectLst/>
            </a:endParaRPr>
          </a:p>
          <a:p>
            <a:pPr marL="800100" indent="-342900" algn="just" rtl="0" fontAlgn="base">
              <a:spcBef>
                <a:spcPts val="0"/>
              </a:spcBef>
              <a:spcAft>
                <a:spcPts val="0"/>
              </a:spcAft>
              <a:buFont typeface="Wingdings" panose="05000000000000000000" pitchFamily="2" charset="2"/>
              <a:buChar char="v"/>
            </a:pPr>
            <a:r>
              <a:rPr lang="en-US" b="0" i="0" u="none" strike="noStrike" dirty="0">
                <a:solidFill>
                  <a:srgbClr val="000000"/>
                </a:solidFill>
                <a:effectLst/>
              </a:rPr>
              <a:t>Too little time = underfit </a:t>
            </a:r>
          </a:p>
          <a:p>
            <a:pPr marL="800100" indent="-342900" algn="just" rtl="0" fontAlgn="base">
              <a:spcBef>
                <a:spcPts val="0"/>
              </a:spcBef>
              <a:spcAft>
                <a:spcPts val="0"/>
              </a:spcAft>
              <a:buFont typeface="Wingdings" panose="05000000000000000000" pitchFamily="2" charset="2"/>
              <a:buChar char="v"/>
            </a:pPr>
            <a:r>
              <a:rPr lang="en-US" b="0" i="0" u="none" strike="noStrike" dirty="0">
                <a:solidFill>
                  <a:srgbClr val="000000"/>
                </a:solidFill>
                <a:effectLst/>
              </a:rPr>
              <a:t>Too much time = overfit</a:t>
            </a:r>
          </a:p>
          <a:p>
            <a:pPr marL="457200" algn="just" rtl="0" fontAlgn="base">
              <a:spcBef>
                <a:spcPts val="0"/>
              </a:spcBef>
              <a:spcAft>
                <a:spcPts val="0"/>
              </a:spcAft>
            </a:pPr>
            <a:endParaRPr lang="en-US" b="0" i="0" u="none" strike="noStrike" dirty="0">
              <a:solidFill>
                <a:srgbClr val="000000"/>
              </a:solidFill>
              <a:effectLst/>
            </a:endParaRPr>
          </a:p>
          <a:p>
            <a:pPr algn="just" rtl="0" fontAlgn="base">
              <a:spcBef>
                <a:spcPts val="0"/>
              </a:spcBef>
              <a:spcAft>
                <a:spcPts val="0"/>
              </a:spcAft>
              <a:buFont typeface="Arial" panose="020B0604020202020204" pitchFamily="34" charset="0"/>
              <a:buChar char="•"/>
            </a:pPr>
            <a:r>
              <a:rPr lang="en-US" b="0" i="0" u="none" strike="noStrike" dirty="0">
                <a:solidFill>
                  <a:srgbClr val="000000"/>
                </a:solidFill>
                <a:effectLst/>
              </a:rPr>
              <a:t> </a:t>
            </a:r>
            <a:r>
              <a:rPr lang="en-US" b="1" i="0" u="none" strike="noStrike" dirty="0">
                <a:solidFill>
                  <a:srgbClr val="000000"/>
                </a:solidFill>
                <a:effectLst/>
              </a:rPr>
              <a:t>Solution 1</a:t>
            </a:r>
            <a:r>
              <a:rPr lang="en-US" b="0" i="0" u="none" strike="noStrike" dirty="0">
                <a:solidFill>
                  <a:srgbClr val="000000"/>
                </a:solidFill>
                <a:effectLst/>
              </a:rPr>
              <a:t>: </a:t>
            </a:r>
            <a:r>
              <a:rPr lang="en-US" b="0" i="0" u="none" strike="noStrike" dirty="0">
                <a:solidFill>
                  <a:srgbClr val="292929"/>
                </a:solidFill>
                <a:effectLst/>
              </a:rPr>
              <a:t> </a:t>
            </a:r>
            <a:endParaRPr lang="en-US" b="0" i="0" u="none" strike="noStrike" dirty="0">
              <a:solidFill>
                <a:srgbClr val="000000"/>
              </a:solidFill>
              <a:effectLst/>
            </a:endParaRPr>
          </a:p>
          <a:p>
            <a:pPr marL="800100" lvl="1" indent="-342900" algn="just" rtl="0" fontAlgn="base">
              <a:spcBef>
                <a:spcPts val="0"/>
              </a:spcBef>
              <a:spcAft>
                <a:spcPts val="0"/>
              </a:spcAft>
              <a:buFont typeface="Wingdings" panose="05000000000000000000" pitchFamily="2" charset="2"/>
              <a:buChar char="§"/>
            </a:pPr>
            <a:r>
              <a:rPr lang="en-US" b="0" i="0" u="none" strike="noStrike" dirty="0">
                <a:solidFill>
                  <a:srgbClr val="292929"/>
                </a:solidFill>
                <a:effectLst/>
              </a:rPr>
              <a:t>To stop training as soon as the validation error reaches a minimum.</a:t>
            </a:r>
          </a:p>
          <a:p>
            <a:pPr lvl="1" algn="just" rtl="0" fontAlgn="base">
              <a:spcBef>
                <a:spcPts val="0"/>
              </a:spcBef>
              <a:spcAft>
                <a:spcPts val="0"/>
              </a:spcAft>
            </a:pPr>
            <a:endParaRPr lang="en-US" b="0" i="0" u="none" strike="noStrike" dirty="0">
              <a:solidFill>
                <a:srgbClr val="000000"/>
              </a:solidFill>
              <a:effectLst/>
            </a:endParaRPr>
          </a:p>
          <a:p>
            <a:pPr algn="just" rtl="0" fontAlgn="base">
              <a:spcBef>
                <a:spcPts val="0"/>
              </a:spcBef>
              <a:spcAft>
                <a:spcPts val="0"/>
              </a:spcAft>
              <a:buFont typeface="Arial" panose="020B0604020202020204" pitchFamily="34" charset="0"/>
              <a:buChar char="•"/>
            </a:pPr>
            <a:r>
              <a:rPr lang="en-US" b="0" i="0" u="none" strike="noStrike" dirty="0">
                <a:solidFill>
                  <a:srgbClr val="000000"/>
                </a:solidFill>
                <a:effectLst/>
              </a:rPr>
              <a:t> </a:t>
            </a:r>
            <a:r>
              <a:rPr lang="en-US" b="1" i="0" u="none" strike="noStrike" dirty="0">
                <a:solidFill>
                  <a:srgbClr val="000000"/>
                </a:solidFill>
                <a:effectLst/>
              </a:rPr>
              <a:t>Solution 2 </a:t>
            </a:r>
            <a:r>
              <a:rPr lang="en-US" b="0" i="0" u="none" strike="noStrike" dirty="0">
                <a:solidFill>
                  <a:srgbClr val="000000"/>
                </a:solidFill>
                <a:effectLst/>
              </a:rPr>
              <a:t>(for Stochastic and Mini-batch Gradient Descent): </a:t>
            </a:r>
            <a:endParaRPr lang="en-US" b="0" i="0" u="none" strike="noStrike" dirty="0">
              <a:solidFill>
                <a:srgbClr val="292929"/>
              </a:solidFill>
              <a:effectLst/>
            </a:endParaRPr>
          </a:p>
          <a:p>
            <a:pPr marL="800100" lvl="1" indent="-342900" algn="just" rtl="0" fontAlgn="base">
              <a:spcBef>
                <a:spcPts val="0"/>
              </a:spcBef>
              <a:spcAft>
                <a:spcPts val="0"/>
              </a:spcAft>
              <a:buFont typeface="Wingdings" panose="05000000000000000000" pitchFamily="2" charset="2"/>
              <a:buChar char="§"/>
            </a:pPr>
            <a:r>
              <a:rPr lang="en-US" b="0" i="0" u="none" strike="noStrike" dirty="0">
                <a:solidFill>
                  <a:srgbClr val="000000"/>
                </a:solidFill>
                <a:effectLst/>
              </a:rPr>
              <a:t>To stop only after the validation error has been above the minimum for some time (when you are confident that the model will not do any better).</a:t>
            </a:r>
            <a:endParaRPr lang="en-US" b="0" i="0" u="none" strike="noStrike" dirty="0">
              <a:solidFill>
                <a:srgbClr val="292929"/>
              </a:solidFill>
              <a:effectLst/>
            </a:endParaRPr>
          </a:p>
        </p:txBody>
      </p:sp>
      <p:pic>
        <p:nvPicPr>
          <p:cNvPr id="6146" name="Picture 2">
            <a:extLst>
              <a:ext uri="{FF2B5EF4-FFF2-40B4-BE49-F238E27FC236}">
                <a16:creationId xmlns:a16="http://schemas.microsoft.com/office/drawing/2014/main" id="{6B3F1DC6-DB41-618D-EA96-45F8D52C0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2" y="3794583"/>
            <a:ext cx="4669300" cy="305594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534E7F0-12D4-841D-EC1E-27F5ABAA39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7753" y="3717932"/>
            <a:ext cx="5310915" cy="300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4345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36"/>
          <p:cNvSpPr txBox="1"/>
          <p:nvPr/>
        </p:nvSpPr>
        <p:spPr>
          <a:xfrm>
            <a:off x="643468" y="643467"/>
            <a:ext cx="4620584" cy="4567137"/>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D313AA"/>
              </a:buClr>
              <a:buSzPts val="3600"/>
            </a:pPr>
            <a:r>
              <a:rPr lang="en-US" sz="4400" b="1" dirty="0">
                <a:latin typeface="+mj-lt"/>
                <a:ea typeface="+mj-ea"/>
                <a:cs typeface="+mj-cs"/>
                <a:sym typeface="Times New Roman"/>
              </a:rPr>
              <a:t>Weekly Report </a:t>
            </a:r>
            <a:r>
              <a:rPr lang="fa-IR" sz="4400" b="1" dirty="0">
                <a:latin typeface="+mj-lt"/>
                <a:ea typeface="+mj-ea"/>
                <a:cs typeface="+mj-cs"/>
                <a:sym typeface="Times New Roman"/>
              </a:rPr>
              <a:t>13</a:t>
            </a:r>
            <a:endParaRPr lang="en-US" sz="4400" b="1" dirty="0">
              <a:latin typeface="+mj-lt"/>
              <a:ea typeface="+mj-ea"/>
              <a:cs typeface="+mj-cs"/>
              <a:sym typeface="Lobster"/>
            </a:endParaRPr>
          </a:p>
          <a:p>
            <a:pPr>
              <a:lnSpc>
                <a:spcPct val="90000"/>
              </a:lnSpc>
              <a:spcBef>
                <a:spcPct val="0"/>
              </a:spcBef>
              <a:spcAft>
                <a:spcPts val="600"/>
              </a:spcAft>
              <a:buClr>
                <a:srgbClr val="D313AA"/>
              </a:buClr>
              <a:buSzPts val="3600"/>
            </a:pPr>
            <a:endParaRPr lang="en-US" sz="4400" b="1" dirty="0">
              <a:latin typeface="+mj-lt"/>
              <a:ea typeface="+mj-ea"/>
              <a:cs typeface="+mj-cs"/>
              <a:sym typeface="Times New Roman"/>
            </a:endParaRPr>
          </a:p>
          <a:p>
            <a:pPr>
              <a:lnSpc>
                <a:spcPct val="90000"/>
              </a:lnSpc>
              <a:spcBef>
                <a:spcPct val="0"/>
              </a:spcBef>
              <a:spcAft>
                <a:spcPts val="600"/>
              </a:spcAft>
              <a:buClr>
                <a:srgbClr val="D313AA"/>
              </a:buClr>
              <a:buSzPts val="3600"/>
            </a:pPr>
            <a:r>
              <a:rPr lang="en-US" sz="4400" b="1" dirty="0">
                <a:latin typeface="+mj-lt"/>
                <a:ea typeface="+mj-ea"/>
                <a:cs typeface="+mj-cs"/>
                <a:sym typeface="Times New Roman"/>
              </a:rPr>
              <a:t>08/1</a:t>
            </a:r>
            <a:r>
              <a:rPr lang="fa-IR" sz="4400" b="1" dirty="0">
                <a:latin typeface="+mj-lt"/>
                <a:ea typeface="+mj-ea"/>
                <a:cs typeface="+mj-cs"/>
                <a:sym typeface="Times New Roman"/>
              </a:rPr>
              <a:t>7</a:t>
            </a:r>
            <a:r>
              <a:rPr lang="en-US" sz="4400" b="1" dirty="0">
                <a:latin typeface="+mj-lt"/>
                <a:ea typeface="+mj-ea"/>
                <a:cs typeface="+mj-cs"/>
                <a:sym typeface="Times New Roman"/>
              </a:rPr>
              <a:t>/2023</a:t>
            </a:r>
          </a:p>
        </p:txBody>
      </p:sp>
      <p:pic>
        <p:nvPicPr>
          <p:cNvPr id="3" name="Picture 2" descr="A blue background with white text&#10;&#10;Description automatically generated">
            <a:extLst>
              <a:ext uri="{FF2B5EF4-FFF2-40B4-BE49-F238E27FC236}">
                <a16:creationId xmlns:a16="http://schemas.microsoft.com/office/drawing/2014/main" id="{230A0B17-E31F-0C0C-6DA2-A8CD28A4104A}"/>
              </a:ext>
            </a:extLst>
          </p:cNvPr>
          <p:cNvPicPr>
            <a:picLocks noChangeAspect="1"/>
          </p:cNvPicPr>
          <p:nvPr/>
        </p:nvPicPr>
        <p:blipFill rotWithShape="1">
          <a:blip r:embed="rId3">
            <a:extLst>
              <a:ext uri="{28A0092B-C50C-407E-A947-70E740481C1C}">
                <a14:useLocalDpi xmlns:a14="http://schemas.microsoft.com/office/drawing/2010/main" val="0"/>
              </a:ext>
            </a:extLst>
          </a:blip>
          <a:srcRect l="6601" r="64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2857389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The progress of my project</a:t>
            </a:r>
            <a:endParaRPr sz="28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1</a:t>
            </a:r>
            <a:endParaRPr sz="2933" b="1" dirty="0">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D588AF5D-03E2-D29E-F113-C8B409609139}"/>
              </a:ext>
            </a:extLst>
          </p:cNvPr>
          <p:cNvPicPr>
            <a:picLocks noChangeAspect="1"/>
          </p:cNvPicPr>
          <p:nvPr/>
        </p:nvPicPr>
        <p:blipFill>
          <a:blip r:embed="rId4"/>
          <a:stretch>
            <a:fillRect/>
          </a:stretch>
        </p:blipFill>
        <p:spPr>
          <a:xfrm>
            <a:off x="1701297" y="871602"/>
            <a:ext cx="10372035" cy="5870498"/>
          </a:xfrm>
          <a:prstGeom prst="rect">
            <a:avLst/>
          </a:prstGeom>
        </p:spPr>
      </p:pic>
    </p:spTree>
    <p:extLst>
      <p:ext uri="{BB962C8B-B14F-4D97-AF65-F5344CB8AC3E}">
        <p14:creationId xmlns:p14="http://schemas.microsoft.com/office/powerpoint/2010/main" val="4991946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GIC</a:t>
            </a:r>
            <a:r>
              <a:rPr lang="en-US" sz="2800" b="1" i="0" u="none" strike="noStrike" dirty="0">
                <a:effectLst/>
                <a:latin typeface="Times New Roman" panose="02020603050405020304" pitchFamily="18" charset="0"/>
              </a:rPr>
              <a:t> | </a:t>
            </a:r>
            <a:r>
              <a:rPr lang="en-US" sz="2800" b="1" dirty="0">
                <a:solidFill>
                  <a:srgbClr val="2626FA"/>
                </a:solidFill>
                <a:latin typeface="Times New Roman"/>
                <a:cs typeface="Times New Roman"/>
              </a:rPr>
              <a:t>README</a:t>
            </a:r>
            <a:endParaRPr sz="2800"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2</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3A34875E-ABD1-1769-6B9C-05C5920CF8FE}"/>
              </a:ext>
            </a:extLst>
          </p:cNvPr>
          <p:cNvPicPr>
            <a:picLocks noChangeAspect="1"/>
          </p:cNvPicPr>
          <p:nvPr/>
        </p:nvPicPr>
        <p:blipFill rotWithShape="1">
          <a:blip r:embed="rId4"/>
          <a:srcRect r="5140"/>
          <a:stretch/>
        </p:blipFill>
        <p:spPr>
          <a:xfrm>
            <a:off x="4053706" y="871600"/>
            <a:ext cx="4713303" cy="5870499"/>
          </a:xfrm>
          <a:prstGeom prst="rect">
            <a:avLst/>
          </a:prstGeom>
        </p:spPr>
      </p:pic>
      <p:pic>
        <p:nvPicPr>
          <p:cNvPr id="6" name="Picture 5">
            <a:extLst>
              <a:ext uri="{FF2B5EF4-FFF2-40B4-BE49-F238E27FC236}">
                <a16:creationId xmlns:a16="http://schemas.microsoft.com/office/drawing/2014/main" id="{CB7F3683-4831-7B53-F628-9FCBE83A1B7A}"/>
              </a:ext>
            </a:extLst>
          </p:cNvPr>
          <p:cNvPicPr>
            <a:picLocks noChangeAspect="1"/>
          </p:cNvPicPr>
          <p:nvPr/>
        </p:nvPicPr>
        <p:blipFill>
          <a:blip r:embed="rId5"/>
          <a:stretch>
            <a:fillRect/>
          </a:stretch>
        </p:blipFill>
        <p:spPr>
          <a:xfrm>
            <a:off x="151353" y="871601"/>
            <a:ext cx="3819068" cy="5875489"/>
          </a:xfrm>
          <a:prstGeom prst="rect">
            <a:avLst/>
          </a:prstGeom>
        </p:spPr>
      </p:pic>
      <p:pic>
        <p:nvPicPr>
          <p:cNvPr id="8" name="Picture 7">
            <a:extLst>
              <a:ext uri="{FF2B5EF4-FFF2-40B4-BE49-F238E27FC236}">
                <a16:creationId xmlns:a16="http://schemas.microsoft.com/office/drawing/2014/main" id="{7AFC5C62-4DC7-2A4E-2A6A-38321087293D}"/>
              </a:ext>
            </a:extLst>
          </p:cNvPr>
          <p:cNvPicPr>
            <a:picLocks noChangeAspect="1"/>
          </p:cNvPicPr>
          <p:nvPr/>
        </p:nvPicPr>
        <p:blipFill>
          <a:blip r:embed="rId6"/>
          <a:stretch>
            <a:fillRect/>
          </a:stretch>
        </p:blipFill>
        <p:spPr>
          <a:xfrm>
            <a:off x="8871284" y="871601"/>
            <a:ext cx="3202049" cy="5880805"/>
          </a:xfrm>
          <a:prstGeom prst="rect">
            <a:avLst/>
          </a:prstGeom>
        </p:spPr>
      </p:pic>
    </p:spTree>
    <p:extLst>
      <p:ext uri="{BB962C8B-B14F-4D97-AF65-F5344CB8AC3E}">
        <p14:creationId xmlns:p14="http://schemas.microsoft.com/office/powerpoint/2010/main" val="21366855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GIC</a:t>
            </a:r>
            <a:r>
              <a:rPr lang="en-US" sz="2800" b="1" i="0" u="none" strike="noStrike" dirty="0">
                <a:effectLst/>
                <a:latin typeface="Times New Roman" panose="02020603050405020304" pitchFamily="18" charset="0"/>
              </a:rPr>
              <a:t> | </a:t>
            </a:r>
            <a:r>
              <a:rPr lang="en-US" sz="2800" b="1" dirty="0">
                <a:solidFill>
                  <a:srgbClr val="2626FA"/>
                </a:solidFill>
                <a:latin typeface="Times New Roman"/>
                <a:cs typeface="Times New Roman"/>
              </a:rPr>
              <a:t>README</a:t>
            </a:r>
            <a:endParaRPr sz="2800" b="1" dirty="0">
              <a:solidFill>
                <a:srgbClr val="2626F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3</a:t>
            </a:r>
            <a:endParaRPr sz="2933" b="1" dirty="0">
              <a:solidFill>
                <a:schemeClr val="dk1"/>
              </a:solidFill>
              <a:latin typeface="Arial"/>
              <a:ea typeface="Arial"/>
              <a:cs typeface="Arial"/>
              <a:sym typeface="Arial"/>
            </a:endParaRPr>
          </a:p>
        </p:txBody>
      </p:sp>
      <p:pic>
        <p:nvPicPr>
          <p:cNvPr id="6" name="Picture 5">
            <a:extLst>
              <a:ext uri="{FF2B5EF4-FFF2-40B4-BE49-F238E27FC236}">
                <a16:creationId xmlns:a16="http://schemas.microsoft.com/office/drawing/2014/main" id="{CB7F3683-4831-7B53-F628-9FCBE83A1B7A}"/>
              </a:ext>
            </a:extLst>
          </p:cNvPr>
          <p:cNvPicPr>
            <a:picLocks noChangeAspect="1"/>
          </p:cNvPicPr>
          <p:nvPr/>
        </p:nvPicPr>
        <p:blipFill>
          <a:blip r:embed="rId4"/>
          <a:stretch>
            <a:fillRect/>
          </a:stretch>
        </p:blipFill>
        <p:spPr>
          <a:xfrm>
            <a:off x="151353" y="871601"/>
            <a:ext cx="3819068" cy="5875489"/>
          </a:xfrm>
          <a:prstGeom prst="rect">
            <a:avLst/>
          </a:prstGeom>
        </p:spPr>
      </p:pic>
      <p:pic>
        <p:nvPicPr>
          <p:cNvPr id="2" name="Picture 1">
            <a:extLst>
              <a:ext uri="{FF2B5EF4-FFF2-40B4-BE49-F238E27FC236}">
                <a16:creationId xmlns:a16="http://schemas.microsoft.com/office/drawing/2014/main" id="{E467D721-CB0B-FB4C-E93E-6DD46C85CAB0}"/>
              </a:ext>
            </a:extLst>
          </p:cNvPr>
          <p:cNvPicPr>
            <a:picLocks noChangeAspect="1"/>
          </p:cNvPicPr>
          <p:nvPr/>
        </p:nvPicPr>
        <p:blipFill>
          <a:blip r:embed="rId5"/>
          <a:stretch>
            <a:fillRect/>
          </a:stretch>
        </p:blipFill>
        <p:spPr>
          <a:xfrm>
            <a:off x="4011669" y="841748"/>
            <a:ext cx="8061663" cy="5743536"/>
          </a:xfrm>
          <a:prstGeom prst="rect">
            <a:avLst/>
          </a:prstGeom>
        </p:spPr>
      </p:pic>
    </p:spTree>
    <p:extLst>
      <p:ext uri="{BB962C8B-B14F-4D97-AF65-F5344CB8AC3E}">
        <p14:creationId xmlns:p14="http://schemas.microsoft.com/office/powerpoint/2010/main" val="13225953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cs typeface="Times New Roman"/>
                <a:sym typeface="Lobster"/>
              </a:rPr>
              <a:t>0. Archive</a:t>
            </a:r>
            <a:endParaRPr sz="40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4</a:t>
            </a:r>
            <a:endParaRPr sz="2933" b="1" dirty="0">
              <a:solidFill>
                <a:schemeClr val="dk1"/>
              </a:solidFill>
              <a:latin typeface="Arial"/>
              <a:ea typeface="Arial"/>
              <a:cs typeface="Arial"/>
              <a:sym typeface="Arial"/>
            </a:endParaRPr>
          </a:p>
        </p:txBody>
      </p:sp>
      <p:pic>
        <p:nvPicPr>
          <p:cNvPr id="6" name="Picture 5">
            <a:extLst>
              <a:ext uri="{FF2B5EF4-FFF2-40B4-BE49-F238E27FC236}">
                <a16:creationId xmlns:a16="http://schemas.microsoft.com/office/drawing/2014/main" id="{B39245D0-4E17-05A9-86AC-34B20CF8E032}"/>
              </a:ext>
            </a:extLst>
          </p:cNvPr>
          <p:cNvPicPr>
            <a:picLocks noChangeAspect="1"/>
          </p:cNvPicPr>
          <p:nvPr/>
        </p:nvPicPr>
        <p:blipFill>
          <a:blip r:embed="rId4"/>
          <a:stretch>
            <a:fillRect/>
          </a:stretch>
        </p:blipFill>
        <p:spPr>
          <a:xfrm>
            <a:off x="143332" y="871602"/>
            <a:ext cx="2471531" cy="5866847"/>
          </a:xfrm>
          <a:prstGeom prst="rect">
            <a:avLst/>
          </a:prstGeom>
        </p:spPr>
      </p:pic>
    </p:spTree>
    <p:extLst>
      <p:ext uri="{BB962C8B-B14F-4D97-AF65-F5344CB8AC3E}">
        <p14:creationId xmlns:p14="http://schemas.microsoft.com/office/powerpoint/2010/main" val="23009825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cs typeface="Times New Roman"/>
                <a:sym typeface="Lobster"/>
              </a:rPr>
              <a:t>1. Report</a:t>
            </a:r>
            <a:endParaRPr sz="40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5</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098BD30A-C9F7-1417-5F2C-6373B851CA64}"/>
              </a:ext>
            </a:extLst>
          </p:cNvPr>
          <p:cNvPicPr>
            <a:picLocks noChangeAspect="1"/>
          </p:cNvPicPr>
          <p:nvPr/>
        </p:nvPicPr>
        <p:blipFill>
          <a:blip r:embed="rId4"/>
          <a:stretch>
            <a:fillRect/>
          </a:stretch>
        </p:blipFill>
        <p:spPr>
          <a:xfrm>
            <a:off x="143332" y="871602"/>
            <a:ext cx="2627416" cy="5870498"/>
          </a:xfrm>
          <a:prstGeom prst="rect">
            <a:avLst/>
          </a:prstGeom>
        </p:spPr>
      </p:pic>
      <p:pic>
        <p:nvPicPr>
          <p:cNvPr id="12" name="Picture 11">
            <a:extLst>
              <a:ext uri="{FF2B5EF4-FFF2-40B4-BE49-F238E27FC236}">
                <a16:creationId xmlns:a16="http://schemas.microsoft.com/office/drawing/2014/main" id="{5D899389-4507-6B8C-8FBB-D9E58A03C519}"/>
              </a:ext>
            </a:extLst>
          </p:cNvPr>
          <p:cNvPicPr>
            <a:picLocks noChangeAspect="1"/>
          </p:cNvPicPr>
          <p:nvPr/>
        </p:nvPicPr>
        <p:blipFill>
          <a:blip r:embed="rId5"/>
          <a:stretch>
            <a:fillRect/>
          </a:stretch>
        </p:blipFill>
        <p:spPr>
          <a:xfrm>
            <a:off x="3836495" y="872467"/>
            <a:ext cx="4663388" cy="5926389"/>
          </a:xfrm>
          <a:prstGeom prst="rect">
            <a:avLst/>
          </a:prstGeom>
        </p:spPr>
      </p:pic>
      <p:pic>
        <p:nvPicPr>
          <p:cNvPr id="14" name="Picture 13">
            <a:extLst>
              <a:ext uri="{FF2B5EF4-FFF2-40B4-BE49-F238E27FC236}">
                <a16:creationId xmlns:a16="http://schemas.microsoft.com/office/drawing/2014/main" id="{8D378CE9-70C1-E337-C394-73C2D9882243}"/>
              </a:ext>
            </a:extLst>
          </p:cNvPr>
          <p:cNvPicPr>
            <a:picLocks noChangeAspect="1"/>
          </p:cNvPicPr>
          <p:nvPr/>
        </p:nvPicPr>
        <p:blipFill>
          <a:blip r:embed="rId6"/>
          <a:stretch>
            <a:fillRect/>
          </a:stretch>
        </p:blipFill>
        <p:spPr>
          <a:xfrm>
            <a:off x="9903195" y="871602"/>
            <a:ext cx="2170137" cy="5870498"/>
          </a:xfrm>
          <a:prstGeom prst="rect">
            <a:avLst/>
          </a:prstGeom>
        </p:spPr>
      </p:pic>
    </p:spTree>
    <p:extLst>
      <p:ext uri="{BB962C8B-B14F-4D97-AF65-F5344CB8AC3E}">
        <p14:creationId xmlns:p14="http://schemas.microsoft.com/office/powerpoint/2010/main" val="24542153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dirty="0">
                <a:solidFill>
                  <a:srgbClr val="D313AA"/>
                </a:solidFill>
                <a:latin typeface="Times New Roman" panose="02020603050405020304" pitchFamily="18" charset="0"/>
                <a:cs typeface="Times New Roman"/>
                <a:sym typeface="Lobster"/>
              </a:rPr>
              <a:t>2. Code</a:t>
            </a:r>
            <a:endParaRPr sz="40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6</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75576F41-715B-2E92-C061-41D9C3DFBDC3}"/>
              </a:ext>
            </a:extLst>
          </p:cNvPr>
          <p:cNvPicPr>
            <a:picLocks noChangeAspect="1"/>
          </p:cNvPicPr>
          <p:nvPr/>
        </p:nvPicPr>
        <p:blipFill>
          <a:blip r:embed="rId4"/>
          <a:stretch>
            <a:fillRect/>
          </a:stretch>
        </p:blipFill>
        <p:spPr>
          <a:xfrm>
            <a:off x="3905158" y="884563"/>
            <a:ext cx="3105242" cy="5842646"/>
          </a:xfrm>
          <a:prstGeom prst="rect">
            <a:avLst/>
          </a:prstGeom>
        </p:spPr>
      </p:pic>
      <p:pic>
        <p:nvPicPr>
          <p:cNvPr id="6" name="Picture 5">
            <a:extLst>
              <a:ext uri="{FF2B5EF4-FFF2-40B4-BE49-F238E27FC236}">
                <a16:creationId xmlns:a16="http://schemas.microsoft.com/office/drawing/2014/main" id="{049CCFF1-2CAD-E76C-0595-27F201A34D46}"/>
              </a:ext>
            </a:extLst>
          </p:cNvPr>
          <p:cNvPicPr>
            <a:picLocks noChangeAspect="1"/>
          </p:cNvPicPr>
          <p:nvPr/>
        </p:nvPicPr>
        <p:blipFill>
          <a:blip r:embed="rId5"/>
          <a:stretch>
            <a:fillRect/>
          </a:stretch>
        </p:blipFill>
        <p:spPr>
          <a:xfrm>
            <a:off x="8081713" y="884563"/>
            <a:ext cx="3105242" cy="5863530"/>
          </a:xfrm>
          <a:prstGeom prst="rect">
            <a:avLst/>
          </a:prstGeom>
        </p:spPr>
      </p:pic>
      <p:pic>
        <p:nvPicPr>
          <p:cNvPr id="5" name="Picture 4">
            <a:extLst>
              <a:ext uri="{FF2B5EF4-FFF2-40B4-BE49-F238E27FC236}">
                <a16:creationId xmlns:a16="http://schemas.microsoft.com/office/drawing/2014/main" id="{4905E34E-4F83-CE1F-01D6-19B7549CB1D6}"/>
              </a:ext>
            </a:extLst>
          </p:cNvPr>
          <p:cNvPicPr>
            <a:picLocks noChangeAspect="1"/>
          </p:cNvPicPr>
          <p:nvPr/>
        </p:nvPicPr>
        <p:blipFill>
          <a:blip r:embed="rId6"/>
          <a:stretch>
            <a:fillRect/>
          </a:stretch>
        </p:blipFill>
        <p:spPr>
          <a:xfrm>
            <a:off x="151354" y="884563"/>
            <a:ext cx="2600470" cy="5857537"/>
          </a:xfrm>
          <a:prstGeom prst="rect">
            <a:avLst/>
          </a:prstGeom>
        </p:spPr>
      </p:pic>
    </p:spTree>
    <p:extLst>
      <p:ext uri="{BB962C8B-B14F-4D97-AF65-F5344CB8AC3E}">
        <p14:creationId xmlns:p14="http://schemas.microsoft.com/office/powerpoint/2010/main" val="20884253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151354" y="115900"/>
            <a:ext cx="8630400" cy="512800"/>
          </a:xfrm>
          <a:prstGeom prst="rect">
            <a:avLst/>
          </a:prstGeom>
          <a:noFill/>
          <a:ln>
            <a:noFill/>
          </a:ln>
        </p:spPr>
        <p:txBody>
          <a:bodyPr spcFirstLastPara="1" vert="horz" wrap="square" lIns="121900" tIns="60933" rIns="121900" bIns="60933" rtlCol="0" anchor="ctr" anchorCtr="0">
            <a:noAutofit/>
          </a:bodyPr>
          <a:lstStyle/>
          <a:p>
            <a:pPr algn="l">
              <a:spcBef>
                <a:spcPts val="0"/>
              </a:spcBef>
              <a:buClr>
                <a:srgbClr val="D313AA"/>
              </a:buClr>
              <a:buSzPts val="3600"/>
            </a:pPr>
            <a:r>
              <a:rPr lang="en-US" sz="2800" b="1" i="0" u="none" strike="noStrike" dirty="0">
                <a:solidFill>
                  <a:srgbClr val="D313AA"/>
                </a:solidFill>
                <a:effectLst/>
                <a:latin typeface="Times New Roman" panose="02020603050405020304" pitchFamily="18" charset="0"/>
              </a:rPr>
              <a:t>3. Data</a:t>
            </a:r>
            <a:endParaRPr sz="4000" b="1" dirty="0">
              <a:solidFill>
                <a:srgbClr val="D313AA"/>
              </a:solidFill>
              <a:latin typeface="Times New Roman"/>
              <a:cs typeface="Times New Roman"/>
              <a:sym typeface="Lobster"/>
            </a:endParaRPr>
          </a:p>
        </p:txBody>
      </p:sp>
      <p:sp>
        <p:nvSpPr>
          <p:cNvPr id="459" name="Google Shape;459;p52"/>
          <p:cNvSpPr/>
          <p:nvPr/>
        </p:nvSpPr>
        <p:spPr>
          <a:xfrm>
            <a:off x="143332" y="714351"/>
            <a:ext cx="11930000" cy="71600"/>
          </a:xfrm>
          <a:prstGeom prst="rect">
            <a:avLst/>
          </a:prstGeom>
          <a:gradFill>
            <a:gsLst>
              <a:gs pos="0">
                <a:srgbClr val="2D5C97"/>
              </a:gs>
              <a:gs pos="80000">
                <a:srgbClr val="3C7AC5"/>
              </a:gs>
              <a:gs pos="100000">
                <a:srgbClr val="397BC9"/>
              </a:gs>
            </a:gsLst>
            <a:lin ang="16200038" scaled="0"/>
          </a:gradFill>
          <a:ln>
            <a:noFill/>
          </a:ln>
          <a:effectLst>
            <a:outerShdw blurRad="44450" dist="27940" dir="5400000" algn="ctr">
              <a:srgbClr val="000000">
                <a:alpha val="31760"/>
              </a:srgbClr>
            </a:outerShdw>
          </a:effectLst>
        </p:spPr>
        <p:txBody>
          <a:bodyPr spcFirstLastPara="1" wrap="square" lIns="121900" tIns="60933" rIns="121900" bIns="60933" anchor="ctr" anchorCtr="0">
            <a:noAutofit/>
          </a:bodyPr>
          <a:lstStyle/>
          <a:p>
            <a:pPr algn="ctr" rtl="1"/>
            <a:endParaRPr sz="2400">
              <a:solidFill>
                <a:srgbClr val="7F7F7F"/>
              </a:solidFill>
              <a:latin typeface="Calibri"/>
              <a:ea typeface="Calibri"/>
              <a:cs typeface="Calibri"/>
              <a:sym typeface="Calibri"/>
            </a:endParaRPr>
          </a:p>
        </p:txBody>
      </p:sp>
      <p:sp>
        <p:nvSpPr>
          <p:cNvPr id="460" name="Google Shape;460;p52"/>
          <p:cNvSpPr/>
          <p:nvPr/>
        </p:nvSpPr>
        <p:spPr>
          <a:xfrm>
            <a:off x="11104933" y="192833"/>
            <a:ext cx="968400" cy="385600"/>
          </a:xfrm>
          <a:prstGeom prst="roundRect">
            <a:avLst>
              <a:gd name="adj" fmla="val 16667"/>
            </a:avLst>
          </a:prstGeom>
          <a:blipFill rotWithShape="1">
            <a:blip r:embed="rId3">
              <a:alphaModFix/>
            </a:blip>
            <a:tile tx="0" ty="0" sx="100000" sy="100000" flip="none" algn="tl"/>
          </a:blipFill>
          <a:ln>
            <a:noFill/>
          </a:ln>
        </p:spPr>
        <p:txBody>
          <a:bodyPr spcFirstLastPara="1" wrap="square" lIns="121900" tIns="60933" rIns="121900" bIns="60933" anchor="ctr" anchorCtr="0">
            <a:noAutofit/>
          </a:bodyPr>
          <a:lstStyle/>
          <a:p>
            <a:pPr algn="ctr">
              <a:buClr>
                <a:schemeClr val="dk1"/>
              </a:buClr>
            </a:pPr>
            <a:r>
              <a:rPr lang="en-US" sz="2933" b="1" dirty="0">
                <a:solidFill>
                  <a:schemeClr val="dk1"/>
                </a:solidFill>
                <a:latin typeface="Arial"/>
                <a:ea typeface="Arial"/>
                <a:cs typeface="Arial"/>
                <a:sym typeface="Arial"/>
              </a:rPr>
              <a:t>7</a:t>
            </a:r>
            <a:endParaRPr sz="2933" b="1"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410E41EE-736B-ED3A-A359-958CCAD91BF3}"/>
              </a:ext>
            </a:extLst>
          </p:cNvPr>
          <p:cNvPicPr>
            <a:picLocks noChangeAspect="1"/>
          </p:cNvPicPr>
          <p:nvPr/>
        </p:nvPicPr>
        <p:blipFill>
          <a:blip r:embed="rId4"/>
          <a:stretch>
            <a:fillRect/>
          </a:stretch>
        </p:blipFill>
        <p:spPr>
          <a:xfrm>
            <a:off x="151355" y="871602"/>
            <a:ext cx="2615908" cy="5875072"/>
          </a:xfrm>
          <a:prstGeom prst="rect">
            <a:avLst/>
          </a:prstGeom>
        </p:spPr>
      </p:pic>
      <p:pic>
        <p:nvPicPr>
          <p:cNvPr id="6" name="Picture 5">
            <a:extLst>
              <a:ext uri="{FF2B5EF4-FFF2-40B4-BE49-F238E27FC236}">
                <a16:creationId xmlns:a16="http://schemas.microsoft.com/office/drawing/2014/main" id="{F9CED2EB-D95F-CCB2-C4F3-B1640E411E64}"/>
              </a:ext>
            </a:extLst>
          </p:cNvPr>
          <p:cNvPicPr>
            <a:picLocks noChangeAspect="1"/>
          </p:cNvPicPr>
          <p:nvPr/>
        </p:nvPicPr>
        <p:blipFill rotWithShape="1">
          <a:blip r:embed="rId5"/>
          <a:srcRect l="18698" t="13004" r="4671"/>
          <a:stretch/>
        </p:blipFill>
        <p:spPr>
          <a:xfrm>
            <a:off x="2959768" y="2667733"/>
            <a:ext cx="9113564" cy="4074367"/>
          </a:xfrm>
          <a:prstGeom prst="rect">
            <a:avLst/>
          </a:prstGeom>
        </p:spPr>
      </p:pic>
    </p:spTree>
    <p:extLst>
      <p:ext uri="{BB962C8B-B14F-4D97-AF65-F5344CB8AC3E}">
        <p14:creationId xmlns:p14="http://schemas.microsoft.com/office/powerpoint/2010/main" val="357848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5780</TotalTime>
  <Words>5517</Words>
  <Application>Microsoft Office PowerPoint</Application>
  <PresentationFormat>Widescreen</PresentationFormat>
  <Paragraphs>881</Paragraphs>
  <Slides>110</Slides>
  <Notes>109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110</vt:i4>
      </vt:variant>
    </vt:vector>
  </HeadingPairs>
  <TitlesOfParts>
    <vt:vector size="121" baseType="lpstr">
      <vt:lpstr>-apple-system</vt:lpstr>
      <vt:lpstr>Arial</vt:lpstr>
      <vt:lpstr>Calibri</vt:lpstr>
      <vt:lpstr>Calibri Light</vt:lpstr>
      <vt:lpstr>Consolas</vt:lpstr>
      <vt:lpstr>Courier New</vt:lpstr>
      <vt:lpstr>Lobster</vt:lpstr>
      <vt:lpstr>Söhne</vt:lpstr>
      <vt:lpstr>Times New Roman</vt:lpstr>
      <vt:lpstr>Wingdings</vt:lpstr>
      <vt:lpstr>Office Theme</vt:lpstr>
      <vt:lpstr>PowerPoint Presentation</vt:lpstr>
      <vt:lpstr>PowerPoint Presentation</vt:lpstr>
      <vt:lpstr>Tasks</vt:lpstr>
      <vt:lpstr>System Set-up and Files Management</vt:lpstr>
      <vt:lpstr>PowerPoint Presentation</vt:lpstr>
      <vt:lpstr>Literature Review</vt:lpstr>
      <vt:lpstr>Thermal effects on superMAG data</vt:lpstr>
      <vt:lpstr>Physics-Informed Machine Learning</vt:lpstr>
      <vt:lpstr>PowerPoint Presentation</vt:lpstr>
      <vt:lpstr>Physics-Informed Machine Learning</vt:lpstr>
      <vt:lpstr>PIML: Introduction</vt:lpstr>
      <vt:lpstr>PIML: Problem Formulation</vt:lpstr>
      <vt:lpstr>PIML: Possible Ways towards PIML </vt:lpstr>
      <vt:lpstr>PIML: Applications of PIML </vt:lpstr>
      <vt:lpstr>PIML: Conclusion</vt:lpstr>
      <vt:lpstr>PIML: What we can learn from this paper about predicting GIC</vt:lpstr>
      <vt:lpstr>Replicate the Amy Keesee’s work</vt:lpstr>
      <vt:lpstr>PowerPoint Presentation</vt:lpstr>
      <vt:lpstr>Canceled</vt:lpstr>
      <vt:lpstr>PowerPoint Presentation</vt:lpstr>
      <vt:lpstr>Canceled</vt:lpstr>
      <vt:lpstr>PowerPoint Presentation</vt:lpstr>
      <vt:lpstr>Canceled</vt:lpstr>
      <vt:lpstr>PowerPoint Presentation</vt:lpstr>
      <vt:lpstr>GitHub</vt:lpstr>
      <vt:lpstr>README.md | Folder PATH listing</vt:lpstr>
      <vt:lpstr>4. Concepts _ Books _ Papers | Concepts.docs </vt:lpstr>
      <vt:lpstr>2. Code | Data provided by Talha</vt:lpstr>
      <vt:lpstr>2. Code | GIC data exploration</vt:lpstr>
      <vt:lpstr>2. Code | Data acquisition method (Thanks Talha)</vt:lpstr>
      <vt:lpstr>3. Data | Solar wind data</vt:lpstr>
      <vt:lpstr>3. Data | SuperMAG</vt:lpstr>
      <vt:lpstr>Conflict | all years vs. year by year</vt:lpstr>
      <vt:lpstr>Data issue example</vt:lpstr>
      <vt:lpstr>High Fidelity vs. Low Fidelity | Question?</vt:lpstr>
      <vt:lpstr>Suggestions</vt:lpstr>
      <vt:lpstr>My Suggestions</vt:lpstr>
      <vt:lpstr>Final data | Responses?</vt:lpstr>
      <vt:lpstr>PowerPoint Presentation</vt:lpstr>
      <vt:lpstr>Final data | 2 Responses</vt:lpstr>
      <vt:lpstr>Dealing with missing values</vt:lpstr>
      <vt:lpstr>Dropping missing values: rejected</vt:lpstr>
      <vt:lpstr>Filling missing values</vt:lpstr>
      <vt:lpstr>Miss Forest</vt:lpstr>
      <vt:lpstr>Miss Forest</vt:lpstr>
      <vt:lpstr>Mice Forest</vt:lpstr>
      <vt:lpstr>KNN Imputation</vt:lpstr>
      <vt:lpstr>PowerPoint Presentation</vt:lpstr>
      <vt:lpstr>Data preprocessing workflow</vt:lpstr>
      <vt:lpstr>NAs exploration</vt:lpstr>
      <vt:lpstr>Missing streaks exploration</vt:lpstr>
      <vt:lpstr>Values exploration | Statistics</vt:lpstr>
      <vt:lpstr>Values exploration | 999999  ?</vt:lpstr>
      <vt:lpstr>Value exploration</vt:lpstr>
      <vt:lpstr>Values exploration | 999999  ?</vt:lpstr>
      <vt:lpstr>Solution?</vt:lpstr>
      <vt:lpstr>PowerPoint Presentation</vt:lpstr>
      <vt:lpstr>Code optimization | Pure Python to Scientific Python</vt:lpstr>
      <vt:lpstr>Code optimization | Pure Python to Scientific Python</vt:lpstr>
      <vt:lpstr>Paper</vt:lpstr>
      <vt:lpstr>The magnitude of variables </vt:lpstr>
      <vt:lpstr>The magnitude of variables </vt:lpstr>
      <vt:lpstr>PowerPoint Presentation</vt:lpstr>
      <vt:lpstr>Important Activities Undertaken During this Week</vt:lpstr>
      <vt:lpstr>Analyzing Missing Data Patterns</vt:lpstr>
      <vt:lpstr>Literature Review | Missing data</vt:lpstr>
      <vt:lpstr>Literature Review | Missing data</vt:lpstr>
      <vt:lpstr>PowerPoint Presentation</vt:lpstr>
      <vt:lpstr>Literature Review | Missing data</vt:lpstr>
      <vt:lpstr>Literature Review | Missing data</vt:lpstr>
      <vt:lpstr>Literature Review | Missing data</vt:lpstr>
      <vt:lpstr>Code Development | Readability</vt:lpstr>
      <vt:lpstr>Code Development | Leap year justification </vt:lpstr>
      <vt:lpstr>Data problem-solving strategies</vt:lpstr>
      <vt:lpstr>PowerPoint Presentation</vt:lpstr>
      <vt:lpstr>Hyperparameter Optimization methods</vt:lpstr>
      <vt:lpstr>Parameter vs. Hyperparameters</vt:lpstr>
      <vt:lpstr>Hyperparameters in neural networks</vt:lpstr>
      <vt:lpstr>Batch size, iterations, epochs</vt:lpstr>
      <vt:lpstr>Cross join</vt:lpstr>
      <vt:lpstr>Hyperparameter Optimization methods</vt:lpstr>
      <vt:lpstr>1. Gradient-based optimization</vt:lpstr>
      <vt:lpstr>1. Gradient-based optimization</vt:lpstr>
      <vt:lpstr>Optimizers | Momentum</vt:lpstr>
      <vt:lpstr>2. Grid search</vt:lpstr>
      <vt:lpstr>3. Random search</vt:lpstr>
      <vt:lpstr>Random search outperforms Grid search</vt:lpstr>
      <vt:lpstr>4. Bayesian optimization</vt:lpstr>
      <vt:lpstr>5. Adaptive search</vt:lpstr>
      <vt:lpstr>Adaptive search | a simplified example</vt:lpstr>
      <vt:lpstr>6. Early Stopping</vt:lpstr>
      <vt:lpstr>PowerPoint Presentation</vt:lpstr>
      <vt:lpstr>The progress of my project</vt:lpstr>
      <vt:lpstr>GIC | README</vt:lpstr>
      <vt:lpstr>GIC | README</vt:lpstr>
      <vt:lpstr>0. Archive</vt:lpstr>
      <vt:lpstr>1. Report</vt:lpstr>
      <vt:lpstr>2. Code</vt:lpstr>
      <vt:lpstr>3. Data</vt:lpstr>
      <vt:lpstr>4. Concepts _ Books _ Papers</vt:lpstr>
      <vt:lpstr>Roadmap on our paper</vt:lpstr>
      <vt:lpstr>Roadmap on our paper</vt:lpstr>
      <vt:lpstr>Roadmap on our paper</vt:lpstr>
      <vt:lpstr>Roadmap on our paper</vt:lpstr>
      <vt:lpstr>Heartfelt Thanks</vt:lpstr>
      <vt:lpstr>PowerPoint Presentation</vt:lpstr>
      <vt:lpstr>Big picture</vt:lpstr>
      <vt:lpstr>Multi-class/lable</vt:lpstr>
      <vt:lpstr>N unique | unique | value count</vt:lpstr>
      <vt:lpstr>Missing streak 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Motazedian</dc:creator>
  <cp:lastModifiedBy>Alireza Motazedian</cp:lastModifiedBy>
  <cp:revision>47</cp:revision>
  <dcterms:created xsi:type="dcterms:W3CDTF">2023-07-12T20:54:41Z</dcterms:created>
  <dcterms:modified xsi:type="dcterms:W3CDTF">2023-08-17T05:10:17Z</dcterms:modified>
</cp:coreProperties>
</file>